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2"/>
    <p:sldMasterId id="2147483669" r:id="rId3"/>
  </p:sldMasterIdLst>
  <p:notesMasterIdLst>
    <p:notesMasterId r:id="rId28"/>
  </p:notesMasterIdLst>
  <p:sldIdLst>
    <p:sldId id="274" r:id="rId4"/>
    <p:sldId id="379" r:id="rId5"/>
    <p:sldId id="418" r:id="rId6"/>
    <p:sldId id="398" r:id="rId7"/>
    <p:sldId id="404" r:id="rId8"/>
    <p:sldId id="405" r:id="rId9"/>
    <p:sldId id="400" r:id="rId10"/>
    <p:sldId id="396" r:id="rId11"/>
    <p:sldId id="397" r:id="rId12"/>
    <p:sldId id="406" r:id="rId13"/>
    <p:sldId id="407" r:id="rId14"/>
    <p:sldId id="409" r:id="rId15"/>
    <p:sldId id="408" r:id="rId16"/>
    <p:sldId id="384" r:id="rId17"/>
    <p:sldId id="385" r:id="rId18"/>
    <p:sldId id="410" r:id="rId19"/>
    <p:sldId id="411" r:id="rId20"/>
    <p:sldId id="412" r:id="rId21"/>
    <p:sldId id="413" r:id="rId22"/>
    <p:sldId id="414" r:id="rId23"/>
    <p:sldId id="415" r:id="rId24"/>
    <p:sldId id="389" r:id="rId25"/>
    <p:sldId id="391" r:id="rId26"/>
    <p:sldId id="416" r:id="rId2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00"/>
    <a:srgbClr val="FFFF9F"/>
    <a:srgbClr val="FF0066"/>
    <a:srgbClr val="FF0000"/>
    <a:srgbClr val="FF3399"/>
    <a:srgbClr val="E4DF21"/>
    <a:srgbClr val="C8D927"/>
    <a:srgbClr val="DEEC22"/>
    <a:srgbClr val="E6E61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643" autoAdjust="0"/>
    <p:restoredTop sz="94480" autoAdjust="0"/>
  </p:normalViewPr>
  <p:slideViewPr>
    <p:cSldViewPr>
      <p:cViewPr>
        <p:scale>
          <a:sx n="66" d="100"/>
          <a:sy n="66" d="100"/>
        </p:scale>
        <p:origin x="-1734" y="-486"/>
      </p:cViewPr>
      <p:guideLst>
        <p:guide orient="horz" pos="2168"/>
        <p:guide pos="292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38FED3-C54B-41D4-94BC-80BE44D68AA3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39AC8BDF-B565-4478-9398-5265C7BACB7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3" name="Rectangle 3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662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6627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F9C229D7-D75E-4A67-9745-75E6B082C642}" type="slidenum">
              <a:rPr lang="zh-CN" altLang="en-US" sz="1200" b="0">
                <a:solidFill>
                  <a:prstClr val="black"/>
                </a:solidFill>
              </a:rPr>
              <a:pPr algn="r"/>
              <a:t>14</a:t>
            </a:fld>
            <a:endParaRPr lang="en-US" altLang="zh-CN" sz="1200" b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bg>
      <p:bgPr>
        <a:blipFill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fld id="{AB507553-BE37-4130-89B8-8AECABB00B37}" type="slidenum">
              <a:rPr lang="zh-CN" altLang="en-US">
                <a:solidFill>
                  <a:prstClr val="black"/>
                </a:solidFill>
              </a:rPr>
              <a:pPr/>
              <a:t>‹#›</a:t>
            </a:fld>
            <a:endParaRPr lang="en-US" altLang="zh-CN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bg>
      <p:bgPr>
        <a:blipFill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fld id="{AB507553-BE37-4130-89B8-8AECABB00B3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15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theme" Target="../theme/theme3.xml"/><Relationship Id="rId5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</p:sldLayoutIdLst>
  <p:transition>
    <p:fade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</p:sldLayoutIdLst>
  <p:transition>
    <p:fade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8.xml"/><Relationship Id="rId4" Type="http://schemas.openxmlformats.org/officeDocument/2006/relationships/slide" Target="slide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7.xml"/><Relationship Id="rId1" Type="http://schemas.openxmlformats.org/officeDocument/2006/relationships/slideLayout" Target="../slideLayouts/slideLayout2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slide" Target="slide8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Relationship Id="rId6" Type="http://schemas.openxmlformats.org/officeDocument/2006/relationships/slide" Target="slide7.xml"/><Relationship Id="rId5" Type="http://schemas.openxmlformats.org/officeDocument/2006/relationships/slide" Target="slide23.xml"/><Relationship Id="rId4" Type="http://schemas.openxmlformats.org/officeDocument/2006/relationships/slide" Target="slide2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gif"/><Relationship Id="rId4" Type="http://schemas.openxmlformats.org/officeDocument/2006/relationships/image" Target="../media/image4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9.xml"/><Relationship Id="rId6" Type="http://schemas.openxmlformats.org/officeDocument/2006/relationships/audio" Target="../media/audio1.wav"/><Relationship Id="rId5" Type="http://schemas.openxmlformats.org/officeDocument/2006/relationships/image" Target="../media/image6.emf"/><Relationship Id="rId4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7" Type="http://schemas.openxmlformats.org/officeDocument/2006/relationships/image" Target="../media/image6.em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6" Type="http://schemas.openxmlformats.org/officeDocument/2006/relationships/slide" Target="slide1.xml"/><Relationship Id="rId5" Type="http://schemas.openxmlformats.org/officeDocument/2006/relationships/image" Target="../media/image5.gif"/><Relationship Id="rId4" Type="http://schemas.openxmlformats.org/officeDocument/2006/relationships/image" Target="../media/image4.g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7" Type="http://schemas.openxmlformats.org/officeDocument/2006/relationships/image" Target="../media/image7.jpeg"/><Relationship Id="rId2" Type="http://schemas.openxmlformats.org/officeDocument/2006/relationships/slide" Target="slide14.xml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10.jpeg"/><Relationship Id="rId5" Type="http://schemas.openxmlformats.org/officeDocument/2006/relationships/audio" Target="../media/audio1.wav"/><Relationship Id="rId4" Type="http://schemas.openxmlformats.org/officeDocument/2006/relationships/image" Target="../media/image6.e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1285852" y="4786322"/>
            <a:ext cx="2159000" cy="1009650"/>
            <a:chOff x="684213" y="4868863"/>
            <a:chExt cx="2159000" cy="1009650"/>
          </a:xfrm>
        </p:grpSpPr>
        <p:sp>
          <p:nvSpPr>
            <p:cNvPr id="4100" name="Oval 23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01" name="Rectangle 18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学习新知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929058" y="4786322"/>
            <a:ext cx="2230439" cy="1009650"/>
            <a:chOff x="3708400" y="4868863"/>
            <a:chExt cx="2230439" cy="1009650"/>
          </a:xfrm>
        </p:grpSpPr>
        <p:sp>
          <p:nvSpPr>
            <p:cNvPr id="4103" name="Oval 30"/>
            <p:cNvSpPr>
              <a:spLocks noChangeArrowheads="1"/>
            </p:cNvSpPr>
            <p:nvPr/>
          </p:nvSpPr>
          <p:spPr bwMode="auto">
            <a:xfrm>
              <a:off x="3708400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04" name="Rectangle 31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922714" y="5083177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随堂练习</a:t>
              </a:r>
            </a:p>
          </p:txBody>
        </p:sp>
      </p:grpSp>
      <p:grpSp>
        <p:nvGrpSpPr>
          <p:cNvPr id="4105" name="Group 44"/>
          <p:cNvGrpSpPr/>
          <p:nvPr/>
        </p:nvGrpSpPr>
        <p:grpSpPr bwMode="auto">
          <a:xfrm>
            <a:off x="6429388" y="4786322"/>
            <a:ext cx="2160588" cy="1009650"/>
            <a:chOff x="4150" y="2976"/>
            <a:chExt cx="1361" cy="636"/>
          </a:xfrm>
        </p:grpSpPr>
        <p:sp>
          <p:nvSpPr>
            <p:cNvPr id="4106" name="Oval 32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4150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07" name="Rectangle 33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241" y="3111"/>
              <a:ext cx="127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作业设计</a:t>
              </a:r>
            </a:p>
          </p:txBody>
        </p:sp>
      </p:grpSp>
      <p:sp>
        <p:nvSpPr>
          <p:cNvPr id="19" name="Text Box 3"/>
          <p:cNvSpPr txBox="1">
            <a:spLocks noChangeArrowheads="1"/>
          </p:cNvSpPr>
          <p:nvPr/>
        </p:nvSpPr>
        <p:spPr bwMode="auto">
          <a:xfrm>
            <a:off x="1500166" y="405450"/>
            <a:ext cx="547370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三年级数学</a:t>
            </a:r>
            <a:r>
              <a:rPr lang="en-US" altLang="zh-CN" sz="28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•</a:t>
            </a:r>
            <a:r>
              <a:rPr lang="zh-CN" altLang="en-US" sz="280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下</a:t>
            </a:r>
            <a:endParaRPr lang="zh-CN" altLang="en-US" sz="2800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5" name="TextBox 16"/>
          <p:cNvSpPr txBox="1">
            <a:spLocks noChangeArrowheads="1"/>
          </p:cNvSpPr>
          <p:nvPr/>
        </p:nvSpPr>
        <p:spPr bwMode="auto">
          <a:xfrm>
            <a:off x="1000100" y="1500174"/>
            <a:ext cx="7643866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800" dirty="0" smtClean="0">
                <a:latin typeface="Calibri" panose="020F0502020204030204" pitchFamily="34" charset="0"/>
              </a:rPr>
              <a:t> 第</a:t>
            </a:r>
            <a:r>
              <a:rPr lang="en-US" altLang="zh-CN" sz="4800" dirty="0" smtClean="0">
                <a:latin typeface="Calibri" panose="020F0502020204030204" pitchFamily="34" charset="0"/>
              </a:rPr>
              <a:t>1</a:t>
            </a:r>
            <a:r>
              <a:rPr lang="zh-CN" altLang="en-US" sz="4800" dirty="0" smtClean="0">
                <a:latin typeface="Calibri" panose="020F0502020204030204" pitchFamily="34" charset="0"/>
              </a:rPr>
              <a:t>单元    位置与方向（一）</a:t>
            </a:r>
            <a:endParaRPr lang="zh-CN" altLang="en-US" sz="4800" dirty="0">
              <a:latin typeface="Calibri" panose="020F050202020403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357290" y="2928934"/>
            <a:ext cx="7000924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rgbClr val="FF3399"/>
                </a:solidFill>
                <a:ea typeface="楷体_GB2312"/>
              </a:rPr>
              <a:t>   </a:t>
            </a:r>
            <a:r>
              <a:rPr lang="en-US" altLang="zh-CN" sz="4800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4800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 认识地图上的方向</a:t>
            </a:r>
            <a:endParaRPr lang="zh-CN" altLang="en-US" sz="4800" dirty="0">
              <a:solidFill>
                <a:srgbClr val="00206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标题 1"/>
          <p:cNvSpPr txBox="1">
            <a:spLocks noChangeArrowheads="1"/>
          </p:cNvSpPr>
          <p:nvPr/>
        </p:nvSpPr>
        <p:spPr bwMode="auto">
          <a:xfrm>
            <a:off x="500034" y="1285860"/>
            <a:ext cx="642942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 sz="2800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3.</a:t>
            </a:r>
          </a:p>
        </p:txBody>
      </p:sp>
      <p:pic>
        <p:nvPicPr>
          <p:cNvPr id="14" name="图片 13" descr="ffs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2976" y="1142984"/>
            <a:ext cx="6572296" cy="3357585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57158" y="4786322"/>
            <a:ext cx="8786842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(3)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体育馆在博物馆的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面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体育馆在学校的</a:t>
            </a:r>
          </a:p>
          <a:p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面。 </a:t>
            </a:r>
            <a:endParaRPr lang="zh-CN" altLang="en-US" sz="28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216395" y="4786322"/>
            <a:ext cx="57150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2800" spc="-300" dirty="0" smtClean="0">
                <a:solidFill>
                  <a:srgbClr val="FF0000"/>
                </a:solidFill>
              </a:rPr>
              <a:t>北</a:t>
            </a:r>
            <a:endParaRPr lang="zh-CN" altLang="en-US" sz="2800" spc="-300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31224" y="5216217"/>
            <a:ext cx="57150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2800" spc="-300" dirty="0" smtClean="0">
                <a:solidFill>
                  <a:srgbClr val="FF0000"/>
                </a:solidFill>
              </a:rPr>
              <a:t>西</a:t>
            </a:r>
            <a:endParaRPr lang="zh-CN" altLang="en-US" sz="2800" spc="-3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标题 1"/>
          <p:cNvSpPr txBox="1">
            <a:spLocks noChangeArrowheads="1"/>
          </p:cNvSpPr>
          <p:nvPr/>
        </p:nvSpPr>
        <p:spPr bwMode="auto">
          <a:xfrm>
            <a:off x="500034" y="1428736"/>
            <a:ext cx="642942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 sz="2800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4.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142976" y="1071546"/>
            <a:ext cx="328614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ea typeface="楷体_GB2312"/>
              </a:rPr>
              <a:t>                        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北京</a:t>
            </a:r>
            <a:r>
              <a:rPr lang="zh-CN" altLang="en-US" sz="28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     </a:t>
            </a:r>
            <a:r>
              <a:rPr lang="en-US" altLang="zh-CN" sz="28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▲  ★</a:t>
            </a:r>
            <a:endParaRPr lang="en-US" altLang="zh-CN" sz="28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2016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米</a:t>
            </a:r>
            <a:endParaRPr lang="zh-CN" altLang="en-US" sz="28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0" y="3000372"/>
            <a:ext cx="31432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ea typeface="楷体_GB2312"/>
              </a:rPr>
              <a:t> </a:t>
            </a:r>
            <a:r>
              <a:rPr lang="en-US" altLang="zh-CN" sz="28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en-US" altLang="zh-CN" sz="28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▲</a:t>
            </a:r>
            <a:endParaRPr lang="en-US" altLang="zh-CN" sz="28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2160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米</a:t>
            </a:r>
            <a:endParaRPr lang="zh-CN" altLang="en-US" sz="28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214546" y="3571876"/>
            <a:ext cx="185738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▲</a:t>
            </a:r>
            <a:endParaRPr lang="en-US" altLang="zh-CN" sz="28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1440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米</a:t>
            </a:r>
            <a:endParaRPr lang="en-US" altLang="zh-CN" sz="28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8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）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214678" y="2571744"/>
            <a:ext cx="22145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▲</a:t>
            </a:r>
            <a:r>
              <a:rPr lang="en-US" altLang="zh-CN" sz="28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en-US" altLang="zh-CN" sz="28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  <a:p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1524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米</a:t>
            </a:r>
            <a:endParaRPr lang="zh-CN" altLang="en-US" sz="28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928794" y="5357826"/>
            <a:ext cx="307183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▲ </a:t>
            </a:r>
            <a:r>
              <a:rPr lang="en-US" altLang="zh-CN" sz="28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en-US" altLang="zh-CN" sz="28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  <a:p>
            <a:r>
              <a:rPr lang="zh-CN" altLang="en-US" sz="28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1289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米</a:t>
            </a:r>
            <a:endParaRPr lang="zh-CN" altLang="en-US" sz="28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429256" y="1428736"/>
            <a:ext cx="371474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accent6">
                    <a:lumMod val="50000"/>
                  </a:schemeClr>
                </a:solidFill>
                <a:latin typeface="华文楷体" pitchFamily="2" charset="-122"/>
                <a:ea typeface="华文楷体" pitchFamily="2" charset="-122"/>
              </a:rPr>
              <a:t>我国有五座名山</a:t>
            </a:r>
            <a:r>
              <a:rPr lang="en-US" altLang="zh-CN" sz="2800" dirty="0" smtClean="0">
                <a:solidFill>
                  <a:schemeClr val="accent6">
                    <a:lumMod val="50000"/>
                  </a:schemeClr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2800" dirty="0" smtClean="0">
                <a:solidFill>
                  <a:schemeClr val="accent6">
                    <a:lumMod val="50000"/>
                  </a:schemeClr>
                </a:solidFill>
                <a:latin typeface="华文楷体" pitchFamily="2" charset="-122"/>
                <a:ea typeface="华文楷体" pitchFamily="2" charset="-122"/>
              </a:rPr>
              <a:t>合称</a:t>
            </a:r>
            <a:r>
              <a:rPr lang="en-US" altLang="zh-CN" sz="2800" dirty="0" smtClean="0">
                <a:solidFill>
                  <a:schemeClr val="accent6">
                    <a:lumMod val="50000"/>
                  </a:schemeClr>
                </a:solidFill>
                <a:latin typeface="华文楷体" pitchFamily="2" charset="-122"/>
                <a:ea typeface="华文楷体" pitchFamily="2" charset="-122"/>
              </a:rPr>
              <a:t>“</a:t>
            </a:r>
            <a:r>
              <a:rPr lang="zh-CN" altLang="en-US" sz="2800" dirty="0" smtClean="0">
                <a:solidFill>
                  <a:schemeClr val="accent6">
                    <a:lumMod val="50000"/>
                  </a:schemeClr>
                </a:solidFill>
                <a:latin typeface="华文楷体" pitchFamily="2" charset="-122"/>
                <a:ea typeface="华文楷体" pitchFamily="2" charset="-122"/>
              </a:rPr>
              <a:t>五岳</a:t>
            </a:r>
            <a:r>
              <a:rPr lang="en-US" altLang="zh-CN" sz="2800" dirty="0" smtClean="0">
                <a:solidFill>
                  <a:schemeClr val="accent6">
                    <a:lumMod val="50000"/>
                  </a:schemeClr>
                </a:solidFill>
                <a:latin typeface="华文楷体" pitchFamily="2" charset="-122"/>
                <a:ea typeface="华文楷体" pitchFamily="2" charset="-122"/>
              </a:rPr>
              <a:t>”</a:t>
            </a:r>
            <a:r>
              <a:rPr lang="zh-CN" altLang="en-US" sz="2800" dirty="0" smtClean="0">
                <a:solidFill>
                  <a:schemeClr val="accent6">
                    <a:lumMod val="50000"/>
                  </a:schemeClr>
                </a:solidFill>
                <a:latin typeface="华文楷体" pitchFamily="2" charset="-122"/>
                <a:ea typeface="华文楷体" pitchFamily="2" charset="-122"/>
              </a:rPr>
              <a:t>。它们分别是中岳嵩山、东岳泰山、南岳衡山、西岳华山、北岳恒山。</a:t>
            </a:r>
            <a:endParaRPr lang="zh-CN" altLang="en-US" sz="2800" dirty="0">
              <a:solidFill>
                <a:schemeClr val="accent6">
                  <a:lumMod val="50000"/>
                </a:schemeClr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5572125" y="3929380"/>
            <a:ext cx="2500630" cy="85725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rgbClr val="CC0000"/>
                </a:solidFill>
                <a:latin typeface="华文楷体" pitchFamily="2" charset="-122"/>
                <a:ea typeface="华文楷体" pitchFamily="2" charset="-122"/>
              </a:rPr>
              <a:t>你能在图上找到它们吗？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428728" y="1571612"/>
            <a:ext cx="164307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2800" spc="-300" dirty="0" smtClean="0">
                <a:solidFill>
                  <a:srgbClr val="FF0000"/>
                </a:solidFill>
                <a:latin typeface="+mn-ea"/>
                <a:ea typeface="+mn-ea"/>
              </a:rPr>
              <a:t>  </a:t>
            </a:r>
            <a:r>
              <a:rPr lang="zh-CN" altLang="en-US" sz="2800" spc="-3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恒山</a:t>
            </a:r>
            <a:endParaRPr lang="zh-CN" altLang="en-US" sz="2800" spc="-300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14282" y="3000372"/>
            <a:ext cx="164307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2800" spc="-300" dirty="0" smtClean="0">
                <a:solidFill>
                  <a:srgbClr val="FF0000"/>
                </a:solidFill>
                <a:latin typeface="+mn-ea"/>
                <a:ea typeface="+mn-ea"/>
              </a:rPr>
              <a:t>  </a:t>
            </a:r>
            <a:r>
              <a:rPr lang="zh-CN" altLang="en-US" sz="2800" spc="-3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华山</a:t>
            </a:r>
            <a:endParaRPr lang="zh-CN" altLang="en-US" sz="2800" spc="-300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000496" y="2571744"/>
            <a:ext cx="164307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2800" spc="-300" dirty="0" smtClean="0">
                <a:solidFill>
                  <a:srgbClr val="FF0000"/>
                </a:solidFill>
                <a:latin typeface="+mn-ea"/>
                <a:ea typeface="+mn-ea"/>
              </a:rPr>
              <a:t>  </a:t>
            </a:r>
            <a:r>
              <a:rPr lang="zh-CN" altLang="en-US" sz="2800" spc="-3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泰山</a:t>
            </a:r>
            <a:endParaRPr lang="zh-CN" altLang="en-US" sz="2800" spc="-300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500298" y="4500570"/>
            <a:ext cx="164307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spc="-300" dirty="0" smtClean="0">
                <a:solidFill>
                  <a:srgbClr val="FF0000"/>
                </a:solidFill>
                <a:latin typeface="+mn-ea"/>
                <a:ea typeface="+mn-ea"/>
              </a:rPr>
              <a:t>  </a:t>
            </a:r>
            <a:r>
              <a:rPr lang="zh-CN" altLang="en-US" sz="2800" spc="-3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嵩山</a:t>
            </a:r>
            <a:endParaRPr lang="zh-CN" altLang="en-US" sz="2800" spc="-300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357554" y="5429264"/>
            <a:ext cx="164307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2800" spc="-300" dirty="0" smtClean="0">
                <a:solidFill>
                  <a:srgbClr val="FF0000"/>
                </a:solidFill>
                <a:latin typeface="+mn-ea"/>
                <a:ea typeface="+mn-ea"/>
              </a:rPr>
              <a:t>  </a:t>
            </a:r>
            <a:r>
              <a:rPr lang="zh-CN" altLang="en-US" sz="2800" spc="-3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衡山</a:t>
            </a:r>
            <a:endParaRPr lang="zh-CN" altLang="en-US" sz="2800" spc="-300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8" name="标题 1"/>
          <p:cNvSpPr txBox="1">
            <a:spLocks noChangeArrowheads="1"/>
          </p:cNvSpPr>
          <p:nvPr/>
        </p:nvSpPr>
        <p:spPr bwMode="auto">
          <a:xfrm>
            <a:off x="1500166" y="285728"/>
            <a:ext cx="6072230" cy="792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教材第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6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页练习一第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4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题。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 </a:t>
            </a: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j-cs"/>
              </a:rPr>
              <a:t/>
            </a:r>
            <a:b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j-cs"/>
              </a:rPr>
            </a:b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j-ea"/>
                <a:cs typeface="+mj-cs"/>
              </a:rPr>
              <a:t/>
            </a:r>
            <a:b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j-ea"/>
                <a:cs typeface="+mj-cs"/>
              </a:rPr>
            </a:b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j-ea"/>
              <a:cs typeface="+mj-cs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2" grpId="0"/>
      <p:bldP spid="3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785786" y="1428736"/>
            <a:ext cx="7143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想一想，填一填你们学校周围有什么。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3428992" y="3571876"/>
            <a:ext cx="1785950" cy="5715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学校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3500430" y="4929198"/>
            <a:ext cx="1785950" cy="5715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圆角矩形 19"/>
          <p:cNvSpPr/>
          <p:nvPr/>
        </p:nvSpPr>
        <p:spPr>
          <a:xfrm>
            <a:off x="6143636" y="3571876"/>
            <a:ext cx="1785950" cy="5715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" name="圆角矩形 20"/>
          <p:cNvSpPr/>
          <p:nvPr/>
        </p:nvSpPr>
        <p:spPr>
          <a:xfrm>
            <a:off x="857224" y="3643314"/>
            <a:ext cx="1785950" cy="5715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" name="圆角矩形 21"/>
          <p:cNvSpPr/>
          <p:nvPr/>
        </p:nvSpPr>
        <p:spPr>
          <a:xfrm>
            <a:off x="3428992" y="2357430"/>
            <a:ext cx="1785950" cy="5715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标题 1"/>
          <p:cNvSpPr txBox="1">
            <a:spLocks noChangeArrowheads="1"/>
          </p:cNvSpPr>
          <p:nvPr/>
        </p:nvSpPr>
        <p:spPr bwMode="auto">
          <a:xfrm>
            <a:off x="1571604" y="500042"/>
            <a:ext cx="6072230" cy="792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教材第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6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页练习一第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5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题。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 </a:t>
            </a: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j-cs"/>
              </a:rPr>
              <a:t/>
            </a:r>
            <a:b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j-cs"/>
              </a:rPr>
            </a:b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j-ea"/>
                <a:cs typeface="+mj-cs"/>
              </a:rPr>
              <a:t/>
            </a:r>
            <a:b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j-ea"/>
                <a:cs typeface="+mj-cs"/>
              </a:rPr>
            </a:b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j-ea"/>
              <a:cs typeface="+mj-cs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标题 1"/>
          <p:cNvSpPr txBox="1">
            <a:spLocks noChangeArrowheads="1"/>
          </p:cNvSpPr>
          <p:nvPr/>
        </p:nvSpPr>
        <p:spPr bwMode="auto">
          <a:xfrm>
            <a:off x="304165" y="1071245"/>
            <a:ext cx="819658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 sz="2800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6.</a:t>
            </a:r>
            <a:r>
              <a:rPr lang="zh-CN" altLang="en-US" sz="2800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 小兔、小羊、小马和小狗要搬进下面的新家</a:t>
            </a:r>
            <a:endParaRPr lang="en-US" altLang="zh-CN" sz="2800" dirty="0" smtClean="0">
              <a:solidFill>
                <a:prstClr val="black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2800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    了。请你给它们安排好房间，并说一说它们分</a:t>
            </a:r>
            <a:endParaRPr lang="en-US" altLang="zh-CN" sz="2800" dirty="0" smtClean="0">
              <a:solidFill>
                <a:prstClr val="black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2800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    别住在小鹿家的什么方向。</a:t>
            </a:r>
            <a:endParaRPr lang="en-US" altLang="zh-CN" sz="2800" dirty="0" smtClean="0">
              <a:solidFill>
                <a:prstClr val="black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3" name="组合 3"/>
          <p:cNvGrpSpPr/>
          <p:nvPr/>
        </p:nvGrpSpPr>
        <p:grpSpPr>
          <a:xfrm>
            <a:off x="5357818" y="6000768"/>
            <a:ext cx="2376487" cy="523220"/>
            <a:chOff x="5220072" y="5877272"/>
            <a:chExt cx="2376487" cy="877496"/>
          </a:xfrm>
        </p:grpSpPr>
        <p:sp>
          <p:nvSpPr>
            <p:cNvPr id="18" name="AutoShape 13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9" name="Text Box 14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643306" y="2571744"/>
            <a:ext cx="1214446" cy="857256"/>
            <a:chOff x="3500430" y="2786058"/>
            <a:chExt cx="1214446" cy="857256"/>
          </a:xfrm>
        </p:grpSpPr>
        <p:sp>
          <p:nvSpPr>
            <p:cNvPr id="10" name="流程图: 摘录 9"/>
            <p:cNvSpPr/>
            <p:nvPr/>
          </p:nvSpPr>
          <p:spPr>
            <a:xfrm>
              <a:off x="3500430" y="2786058"/>
              <a:ext cx="1214446" cy="428628"/>
            </a:xfrm>
            <a:prstGeom prst="flowChartExtra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3500430" y="3214686"/>
              <a:ext cx="1214446" cy="428628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071670" y="3857628"/>
            <a:ext cx="1214446" cy="857256"/>
            <a:chOff x="3500430" y="2786058"/>
            <a:chExt cx="1214446" cy="857256"/>
          </a:xfrm>
        </p:grpSpPr>
        <p:sp>
          <p:nvSpPr>
            <p:cNvPr id="16" name="流程图: 摘录 15"/>
            <p:cNvSpPr/>
            <p:nvPr/>
          </p:nvSpPr>
          <p:spPr>
            <a:xfrm>
              <a:off x="3500430" y="2786058"/>
              <a:ext cx="1214446" cy="428628"/>
            </a:xfrm>
            <a:prstGeom prst="flowChartExtra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3500430" y="3214686"/>
              <a:ext cx="1214446" cy="428628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500694" y="3857628"/>
            <a:ext cx="1214446" cy="857256"/>
            <a:chOff x="3500430" y="2786058"/>
            <a:chExt cx="1214446" cy="857256"/>
          </a:xfrm>
        </p:grpSpPr>
        <p:sp>
          <p:nvSpPr>
            <p:cNvPr id="21" name="流程图: 摘录 20"/>
            <p:cNvSpPr/>
            <p:nvPr/>
          </p:nvSpPr>
          <p:spPr>
            <a:xfrm>
              <a:off x="3500430" y="2786058"/>
              <a:ext cx="1214446" cy="428628"/>
            </a:xfrm>
            <a:prstGeom prst="flowChartExtra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3500430" y="3214686"/>
              <a:ext cx="1214446" cy="428628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3714744" y="3857628"/>
            <a:ext cx="1214446" cy="857256"/>
            <a:chOff x="3500430" y="3857628"/>
            <a:chExt cx="1214446" cy="857256"/>
          </a:xfrm>
        </p:grpSpPr>
        <p:sp>
          <p:nvSpPr>
            <p:cNvPr id="24" name="流程图: 摘录 23"/>
            <p:cNvSpPr/>
            <p:nvPr/>
          </p:nvSpPr>
          <p:spPr>
            <a:xfrm>
              <a:off x="3500430" y="3857628"/>
              <a:ext cx="1214446" cy="428628"/>
            </a:xfrm>
            <a:prstGeom prst="flowChartExtra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3500430" y="4286256"/>
              <a:ext cx="1214446" cy="428628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 smtClean="0">
                  <a:latin typeface="华文楷体" pitchFamily="2" charset="-122"/>
                  <a:ea typeface="华文楷体" pitchFamily="2" charset="-122"/>
                </a:rPr>
                <a:t>小鹿</a:t>
              </a:r>
              <a:endParaRPr lang="zh-CN" altLang="en-US" sz="28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786182" y="5072074"/>
            <a:ext cx="1214446" cy="857256"/>
            <a:chOff x="3500430" y="2786058"/>
            <a:chExt cx="1214446" cy="857256"/>
          </a:xfrm>
        </p:grpSpPr>
        <p:sp>
          <p:nvSpPr>
            <p:cNvPr id="27" name="流程图: 摘录 26"/>
            <p:cNvSpPr/>
            <p:nvPr/>
          </p:nvSpPr>
          <p:spPr>
            <a:xfrm>
              <a:off x="3500430" y="2786058"/>
              <a:ext cx="1214446" cy="428628"/>
            </a:xfrm>
            <a:prstGeom prst="flowChartExtra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3500430" y="3214686"/>
              <a:ext cx="1214446" cy="428628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" name="矩形 33"/>
          <p:cNvSpPr/>
          <p:nvPr/>
        </p:nvSpPr>
        <p:spPr>
          <a:xfrm>
            <a:off x="3643306" y="3000372"/>
            <a:ext cx="1285884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2800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  <a:effectLst/>
                <a:latin typeface="华文楷体" pitchFamily="2" charset="-122"/>
                <a:ea typeface="华文楷体" pitchFamily="2" charset="-122"/>
              </a:rPr>
              <a:t>小兔</a:t>
            </a:r>
            <a:endParaRPr lang="zh-CN" altLang="en-US" sz="2800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1"/>
              </a:solidFill>
              <a:effectLst/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000232" y="4286256"/>
            <a:ext cx="1285884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2800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  <a:effectLst/>
                <a:latin typeface="华文楷体" pitchFamily="2" charset="-122"/>
                <a:ea typeface="华文楷体" pitchFamily="2" charset="-122"/>
              </a:rPr>
              <a:t>小羊</a:t>
            </a:r>
            <a:endParaRPr lang="zh-CN" altLang="en-US" sz="2800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1"/>
              </a:solidFill>
              <a:effectLst/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500694" y="4286256"/>
            <a:ext cx="1285884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2800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  <a:effectLst/>
                <a:latin typeface="华文楷体" pitchFamily="2" charset="-122"/>
                <a:ea typeface="华文楷体" pitchFamily="2" charset="-122"/>
              </a:rPr>
              <a:t>小马</a:t>
            </a:r>
            <a:endParaRPr lang="zh-CN" altLang="en-US" sz="2800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1"/>
              </a:solidFill>
              <a:effectLst/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3714744" y="5500702"/>
            <a:ext cx="1285884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2800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  <a:effectLst/>
                <a:latin typeface="华文楷体" pitchFamily="2" charset="-122"/>
                <a:ea typeface="华文楷体" pitchFamily="2" charset="-122"/>
              </a:rPr>
              <a:t>小狗</a:t>
            </a:r>
            <a:endParaRPr lang="zh-CN" altLang="en-US" sz="2800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1"/>
              </a:solidFill>
              <a:effectLst/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8" name="圆角矩形标注 37"/>
          <p:cNvSpPr/>
          <p:nvPr/>
        </p:nvSpPr>
        <p:spPr>
          <a:xfrm>
            <a:off x="5143504" y="2357430"/>
            <a:ext cx="2286016" cy="714380"/>
          </a:xfrm>
          <a:prstGeom prst="wedgeRoundRectCallout">
            <a:avLst>
              <a:gd name="adj1" fmla="val -58915"/>
              <a:gd name="adj2" fmla="val 83494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小兔住在小</a:t>
            </a:r>
            <a:endParaRPr lang="en-US" altLang="zh-CN" dirty="0" smtClean="0"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鹿家的北面</a:t>
            </a:r>
            <a:endParaRPr lang="zh-CN" altLang="en-US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9" name="圆角矩形标注 38"/>
          <p:cNvSpPr/>
          <p:nvPr/>
        </p:nvSpPr>
        <p:spPr>
          <a:xfrm>
            <a:off x="1214414" y="2714620"/>
            <a:ext cx="2286016" cy="714380"/>
          </a:xfrm>
          <a:prstGeom prst="wedgeRoundRectCallout">
            <a:avLst>
              <a:gd name="adj1" fmla="val 11156"/>
              <a:gd name="adj2" fmla="val 133610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小羊住在小</a:t>
            </a:r>
            <a:endParaRPr lang="en-US" altLang="zh-CN" dirty="0" smtClean="0"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鹿家的西面</a:t>
            </a:r>
            <a:endParaRPr lang="zh-CN" altLang="en-US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0" name="圆角矩形标注 39"/>
          <p:cNvSpPr/>
          <p:nvPr/>
        </p:nvSpPr>
        <p:spPr>
          <a:xfrm>
            <a:off x="6929454" y="4071942"/>
            <a:ext cx="1857388" cy="785818"/>
          </a:xfrm>
          <a:prstGeom prst="wedgeRoundRectCallout">
            <a:avLst>
              <a:gd name="adj1" fmla="val -59739"/>
              <a:gd name="adj2" fmla="val 3272"/>
              <a:gd name="adj3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小马住在小</a:t>
            </a:r>
            <a:endParaRPr lang="en-US" altLang="zh-CN" dirty="0" smtClean="0"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鹿家的东面</a:t>
            </a:r>
            <a:endParaRPr lang="zh-CN" altLang="en-US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1" name="圆角矩形标注 40"/>
          <p:cNvSpPr/>
          <p:nvPr/>
        </p:nvSpPr>
        <p:spPr>
          <a:xfrm>
            <a:off x="1142976" y="5286388"/>
            <a:ext cx="2214610" cy="714380"/>
          </a:xfrm>
          <a:prstGeom prst="wedgeRoundRectCallout">
            <a:avLst>
              <a:gd name="adj1" fmla="val 60436"/>
              <a:gd name="adj2" fmla="val -9288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小狗住在小</a:t>
            </a:r>
            <a:endParaRPr lang="en-US" altLang="zh-CN" dirty="0" smtClean="0"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鹿家的南面</a:t>
            </a:r>
            <a:endParaRPr lang="zh-CN" altLang="en-US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429256" y="5357826"/>
            <a:ext cx="30003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（答案不唯一）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1" name="标题 1"/>
          <p:cNvSpPr txBox="1">
            <a:spLocks noChangeArrowheads="1"/>
          </p:cNvSpPr>
          <p:nvPr/>
        </p:nvSpPr>
        <p:spPr bwMode="auto">
          <a:xfrm>
            <a:off x="1500166" y="285728"/>
            <a:ext cx="6072230" cy="792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教材第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6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页练习一第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6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题。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 </a:t>
            </a: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j-cs"/>
              </a:rPr>
              <a:t/>
            </a:r>
            <a:b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j-cs"/>
              </a:rPr>
            </a:b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j-ea"/>
                <a:cs typeface="+mj-cs"/>
              </a:rPr>
              <a:t/>
            </a:r>
            <a:b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j-ea"/>
                <a:cs typeface="+mj-cs"/>
              </a:rPr>
            </a:b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j-ea"/>
              <a:cs typeface="+mj-cs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  <p:bldP spid="37" grpId="0"/>
      <p:bldP spid="38" grpId="0" animBg="1"/>
      <p:bldP spid="39" grpId="0" animBg="1"/>
      <p:bldP spid="40" grpId="0" animBg="1"/>
      <p:bldP spid="41" grpId="0" animBg="1"/>
      <p:bldP spid="4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3" name="Group 2"/>
            <p:cNvGrpSpPr/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5603" name="未知"/>
              <p:cNvSpPr>
                <a:spLocks noChangeArrowheads="1"/>
              </p:cNvSpPr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4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5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6" name="未知"/>
              <p:cNvSpPr>
                <a:spLocks noChangeArrowheads="1"/>
              </p:cNvSpPr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7" name="未知"/>
              <p:cNvSpPr>
                <a:spLocks noChangeArrowheads="1"/>
              </p:cNvSpPr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8" name="未知"/>
              <p:cNvSpPr>
                <a:spLocks noChangeArrowheads="1"/>
              </p:cNvSpPr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9" name="未知"/>
              <p:cNvSpPr>
                <a:spLocks noChangeArrowheads="1"/>
              </p:cNvSpPr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0" name="未知"/>
              <p:cNvSpPr>
                <a:spLocks noChangeArrowheads="1"/>
              </p:cNvSpPr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" name="Group 11"/>
            <p:cNvGrpSpPr/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5612" name="AutoShape 12">
                <a:hlinkClick r:id="" action="ppaction://hlinkshowjump?jump=nextslide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3" name="Text Box 13">
                <a:hlinkClick r:id="" action="ppaction://hlinkshowjump?jump=nextslide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基础巩固</a:t>
                </a:r>
              </a:p>
            </p:txBody>
          </p:sp>
        </p:grpSp>
        <p:grpSp>
          <p:nvGrpSpPr>
            <p:cNvPr id="5" name="Group 14"/>
            <p:cNvGrpSpPr/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5615" name="AutoShape 15">
                <a:hlinkClick r:id="" action="ppaction://noaction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6" name="Text Box 16">
                <a:hlinkClick r:id="rId4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提升培优</a:t>
                </a:r>
              </a:p>
            </p:txBody>
          </p:sp>
        </p:grpSp>
        <p:grpSp>
          <p:nvGrpSpPr>
            <p:cNvPr id="6" name="Group 17"/>
            <p:cNvGrpSpPr/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5618" name="AutoShape 18">
                <a:hlinkClick r:id="" action="ppaction://noaction">
                  <a:snd r:embed="rId3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9" name="Text Box 19">
                <a:hlinkClick r:id="rId5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思维创新</a:t>
                </a:r>
              </a:p>
            </p:txBody>
          </p:sp>
        </p:grpSp>
      </p:grpSp>
      <p:sp>
        <p:nvSpPr>
          <p:cNvPr id="28" name="圆角矩形 27"/>
          <p:cNvSpPr/>
          <p:nvPr/>
        </p:nvSpPr>
        <p:spPr>
          <a:xfrm>
            <a:off x="611188" y="4005263"/>
            <a:ext cx="2016125" cy="503237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800" b="0">
              <a:solidFill>
                <a:prstClr val="white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7" name="Group 23"/>
          <p:cNvGrpSpPr/>
          <p:nvPr/>
        </p:nvGrpSpPr>
        <p:grpSpPr bwMode="auto">
          <a:xfrm>
            <a:off x="3708400" y="404813"/>
            <a:ext cx="1800225" cy="792162"/>
            <a:chOff x="3016" y="2750"/>
            <a:chExt cx="1134" cy="499"/>
          </a:xfrm>
        </p:grpSpPr>
        <p:sp>
          <p:nvSpPr>
            <p:cNvPr id="25622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5623" name="Text Box 25"/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华文楷体" pitchFamily="2" charset="-122"/>
                  <a:ea typeface="华文楷体" pitchFamily="2" charset="-122"/>
                </a:rPr>
                <a:t>作业</a:t>
              </a:r>
              <a:r>
                <a:rPr lang="en-US" altLang="zh-CN" sz="3200" dirty="0"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32" name="组合 3"/>
          <p:cNvGrpSpPr/>
          <p:nvPr/>
        </p:nvGrpSpPr>
        <p:grpSpPr>
          <a:xfrm>
            <a:off x="1428728" y="6146140"/>
            <a:ext cx="2376487" cy="523220"/>
            <a:chOff x="5220072" y="5877272"/>
            <a:chExt cx="2376487" cy="877496"/>
          </a:xfrm>
        </p:grpSpPr>
        <p:sp>
          <p:nvSpPr>
            <p:cNvPr id="33" name="AutoShape 13">
              <a:hlinkClick r:id="rId6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4" name="Text Box 14">
              <a:hlinkClick r:id="rId7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prstClr val="black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7652" name="Text Box 10"/>
          <p:cNvSpPr txBox="1">
            <a:spLocks noChangeArrowheads="1"/>
          </p:cNvSpPr>
          <p:nvPr/>
        </p:nvSpPr>
        <p:spPr bwMode="auto">
          <a:xfrm>
            <a:off x="754756" y="836712"/>
            <a:ext cx="6193508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en-US" altLang="zh-CN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（重点题）</a:t>
            </a:r>
            <a:endParaRPr lang="zh-CN" altLang="en-US" sz="3200" dirty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714348" y="857232"/>
            <a:ext cx="7786742" cy="3857652"/>
            <a:chOff x="642910" y="1000108"/>
            <a:chExt cx="7358114" cy="3857652"/>
          </a:xfrm>
        </p:grpSpPr>
        <p:sp>
          <p:nvSpPr>
            <p:cNvPr id="15" name="矩形 14"/>
            <p:cNvSpPr/>
            <p:nvPr/>
          </p:nvSpPr>
          <p:spPr>
            <a:xfrm>
              <a:off x="2857488" y="2143116"/>
              <a:ext cx="3143272" cy="2714644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714612" y="1000108"/>
              <a:ext cx="3643338" cy="2062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ea typeface="楷体_GB2312"/>
                </a:rPr>
                <a:t>        </a:t>
              </a:r>
              <a:endParaRPr lang="en-US" altLang="zh-CN" sz="3200" dirty="0" smtClean="0">
                <a:ea typeface="楷体_GB2312"/>
              </a:endParaRPr>
            </a:p>
            <a:p>
              <a:r>
                <a:rPr lang="zh-CN" altLang="en-US" sz="3200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（       ）</a:t>
              </a:r>
            </a:p>
            <a:p>
              <a:endParaRPr lang="en-US" altLang="zh-CN" sz="3200" dirty="0" smtClean="0">
                <a:ea typeface="楷体_GB2312"/>
              </a:endParaRPr>
            </a:p>
            <a:p>
              <a:r>
                <a:rPr lang="zh-CN" altLang="en-US" sz="3200" dirty="0" smtClean="0">
                  <a:solidFill>
                    <a:schemeClr val="tx1"/>
                  </a:solidFill>
                  <a:ea typeface="楷体_GB2312"/>
                </a:rPr>
                <a:t>         </a:t>
              </a:r>
              <a:endPara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3748169" y="1285860"/>
              <a:ext cx="1285884" cy="71438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571868" y="2143116"/>
              <a:ext cx="135732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</a:t>
              </a:r>
              <a:r>
                <a:rPr lang="zh-CN" altLang="en-US" sz="2800" dirty="0" smtClean="0">
                  <a:latin typeface="华文楷体" pitchFamily="2" charset="-122"/>
                  <a:ea typeface="华文楷体" pitchFamily="2" charset="-122"/>
                </a:rPr>
                <a:t>国旗</a:t>
              </a:r>
              <a:endParaRPr lang="zh-CN" altLang="en-US" sz="28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3786182" y="2643182"/>
              <a:ext cx="1285884" cy="71438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3428992" y="2786058"/>
              <a:ext cx="20717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      ）</a:t>
              </a:r>
              <a:endPara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3786182" y="3286124"/>
              <a:ext cx="1285884" cy="71438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3286116" y="3429000"/>
              <a:ext cx="264320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华文楷体" pitchFamily="2" charset="-122"/>
                  <a:ea typeface="华文楷体" pitchFamily="2" charset="-122"/>
                </a:rPr>
                <a:t>毛主席纪念堂</a:t>
              </a:r>
              <a:endParaRPr lang="zh-CN" altLang="en-US" sz="28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3786182" y="3929066"/>
              <a:ext cx="1285884" cy="71438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3428992" y="4143380"/>
              <a:ext cx="20717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      ）</a:t>
              </a:r>
              <a:endPara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3786182" y="4714884"/>
              <a:ext cx="1285884" cy="71438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1500166" y="2428868"/>
              <a:ext cx="642942" cy="1428760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6643702" y="2357430"/>
              <a:ext cx="642942" cy="1428760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3" name="直接箭头连接符 32"/>
            <p:cNvCxnSpPr/>
            <p:nvPr/>
          </p:nvCxnSpPr>
          <p:spPr>
            <a:xfrm rot="5400000" flipH="1" flipV="1">
              <a:off x="6600258" y="1606538"/>
              <a:ext cx="642942" cy="1587"/>
            </a:xfrm>
            <a:prstGeom prst="straightConnector1">
              <a:avLst/>
            </a:prstGeom>
            <a:ln w="28575">
              <a:solidFill>
                <a:srgbClr val="0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Box 34"/>
            <p:cNvSpPr txBox="1"/>
            <p:nvPr/>
          </p:nvSpPr>
          <p:spPr>
            <a:xfrm>
              <a:off x="7143768" y="1285860"/>
              <a:ext cx="85725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北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642910" y="4286256"/>
              <a:ext cx="20717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华文楷体" pitchFamily="2" charset="-122"/>
                  <a:ea typeface="华文楷体" pitchFamily="2" charset="-122"/>
                </a:rPr>
                <a:t>人民大会堂</a:t>
              </a:r>
              <a:endParaRPr lang="zh-CN" altLang="en-US" sz="28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6143636" y="4143380"/>
              <a:ext cx="17859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      ）</a:t>
              </a:r>
              <a:endPara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0" name="TextBox 39"/>
          <p:cNvSpPr txBox="1"/>
          <p:nvPr/>
        </p:nvSpPr>
        <p:spPr>
          <a:xfrm>
            <a:off x="500034" y="4786322"/>
            <a:ext cx="835821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）人民大会堂在毛主席纪念堂的（      ）面， 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国旗在毛主席纪念堂的（      ）面。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286644" y="4929198"/>
            <a:ext cx="5715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3200" spc="-300" dirty="0" smtClean="0">
                <a:solidFill>
                  <a:srgbClr val="FF0000"/>
                </a:solidFill>
              </a:rPr>
              <a:t>西</a:t>
            </a:r>
            <a:endParaRPr lang="zh-CN" altLang="en-US" sz="3200" spc="-300" dirty="0">
              <a:solidFill>
                <a:srgbClr val="FF0000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072198" y="5643578"/>
            <a:ext cx="5715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3200" spc="-300" dirty="0" smtClean="0">
                <a:solidFill>
                  <a:srgbClr val="FF0000"/>
                </a:solidFill>
              </a:rPr>
              <a:t>北</a:t>
            </a:r>
            <a:endParaRPr lang="zh-CN" altLang="en-US" sz="3200" spc="-3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grpSp>
        <p:nvGrpSpPr>
          <p:cNvPr id="3" name="组合 38"/>
          <p:cNvGrpSpPr/>
          <p:nvPr/>
        </p:nvGrpSpPr>
        <p:grpSpPr>
          <a:xfrm>
            <a:off x="214282" y="2643182"/>
            <a:ext cx="8643965" cy="3643338"/>
            <a:chOff x="642910" y="1000108"/>
            <a:chExt cx="7949361" cy="3857652"/>
          </a:xfrm>
        </p:grpSpPr>
        <p:sp>
          <p:nvSpPr>
            <p:cNvPr id="15" name="矩形 14"/>
            <p:cNvSpPr/>
            <p:nvPr/>
          </p:nvSpPr>
          <p:spPr>
            <a:xfrm>
              <a:off x="2857488" y="2143116"/>
              <a:ext cx="3143272" cy="2714644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714612" y="1000108"/>
              <a:ext cx="3643338" cy="11405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ea typeface="楷体_GB2312"/>
                </a:rPr>
                <a:t>        </a:t>
              </a:r>
              <a:endParaRPr lang="en-US" altLang="zh-CN" sz="3200" dirty="0" smtClean="0">
                <a:ea typeface="楷体_GB2312"/>
              </a:endParaRPr>
            </a:p>
            <a:p>
              <a:r>
                <a:rPr lang="zh-CN" altLang="en-US" sz="3200" dirty="0" smtClean="0">
                  <a:solidFill>
                    <a:schemeClr val="tx1"/>
                  </a:solidFill>
                  <a:ea typeface="楷体_GB2312"/>
                </a:rPr>
                <a:t>    </a:t>
              </a:r>
              <a:r>
                <a:rPr lang="zh-CN" altLang="en-US" sz="2800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          ）</a:t>
              </a:r>
              <a:endPara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3664993" y="1453949"/>
              <a:ext cx="1285884" cy="71438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571868" y="2143116"/>
              <a:ext cx="1357322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</a:t>
              </a:r>
              <a:r>
                <a:rPr lang="zh-CN" altLang="en-US" sz="2800" dirty="0" smtClean="0">
                  <a:latin typeface="华文楷体" pitchFamily="2" charset="-122"/>
                  <a:ea typeface="华文楷体" pitchFamily="2" charset="-122"/>
                </a:rPr>
                <a:t>国旗</a:t>
              </a:r>
              <a:endParaRPr lang="zh-CN" altLang="en-US" sz="28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3664993" y="2664193"/>
              <a:ext cx="1285884" cy="71438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942321" y="2786058"/>
              <a:ext cx="2558374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            ）</a:t>
              </a:r>
              <a:endPara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3730690" y="3344955"/>
              <a:ext cx="1285884" cy="71438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3286116" y="3429000"/>
              <a:ext cx="2643206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华文楷体" pitchFamily="2" charset="-122"/>
                  <a:ea typeface="华文楷体" pitchFamily="2" charset="-122"/>
                </a:rPr>
                <a:t>毛主席纪念堂</a:t>
              </a:r>
              <a:endParaRPr lang="zh-CN" altLang="en-US" sz="28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3786182" y="3929066"/>
              <a:ext cx="1285884" cy="71438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3467900" y="4025717"/>
              <a:ext cx="2071702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       ）</a:t>
              </a:r>
              <a:endPara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3796388" y="4630839"/>
              <a:ext cx="1285884" cy="48408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1500166" y="2428868"/>
              <a:ext cx="642942" cy="1428760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6643702" y="2357430"/>
              <a:ext cx="642942" cy="1428760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3" name="直接箭头连接符 32"/>
            <p:cNvCxnSpPr/>
            <p:nvPr/>
          </p:nvCxnSpPr>
          <p:spPr>
            <a:xfrm rot="5400000" flipH="1" flipV="1">
              <a:off x="6638156" y="1680077"/>
              <a:ext cx="756402" cy="1586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Box 34"/>
            <p:cNvSpPr txBox="1"/>
            <p:nvPr/>
          </p:nvSpPr>
          <p:spPr>
            <a:xfrm>
              <a:off x="7143768" y="1285860"/>
              <a:ext cx="857256" cy="6191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北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642910" y="4286256"/>
              <a:ext cx="2071702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华文楷体" pitchFamily="2" charset="-122"/>
                  <a:ea typeface="华文楷体" pitchFamily="2" charset="-122"/>
                </a:rPr>
                <a:t>人民大会堂</a:t>
              </a:r>
              <a:endParaRPr lang="zh-CN" altLang="en-US" sz="28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5833008" y="4143380"/>
              <a:ext cx="2759263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             ）</a:t>
              </a:r>
              <a:endPara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0" name="TextBox 39"/>
          <p:cNvSpPr txBox="1"/>
          <p:nvPr/>
        </p:nvSpPr>
        <p:spPr>
          <a:xfrm>
            <a:off x="357158" y="642918"/>
            <a:ext cx="878684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）根据下列语句完成平面图。</a:t>
            </a:r>
            <a:endParaRPr lang="en-US" altLang="zh-CN" sz="28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① 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正阳门在毛主席纪念堂的南面。</a:t>
            </a:r>
            <a:endParaRPr lang="en-US" altLang="zh-CN" sz="28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② 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毛主席纪念堂在人民英雄纪念碑的南面（挨着的）。</a:t>
            </a:r>
            <a:endParaRPr lang="en-US" altLang="zh-CN" sz="28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③ 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天安门城楼在国旗的背面</a:t>
            </a:r>
            <a:endParaRPr lang="en-US" altLang="zh-CN" sz="28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④  中国国家博物馆在毛主席纪念堂的东面。</a:t>
            </a:r>
            <a:endParaRPr lang="en-US" altLang="zh-CN" sz="28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714744" y="5500702"/>
            <a:ext cx="121444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2800" spc="-3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正阳门</a:t>
            </a:r>
            <a:endParaRPr lang="zh-CN" altLang="en-US" sz="2800" spc="-300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928926" y="4357694"/>
            <a:ext cx="257176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spc="-3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人民英雄纪念碑</a:t>
            </a:r>
            <a:endParaRPr lang="zh-CN" altLang="en-US" sz="2800" spc="-300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214678" y="3143248"/>
            <a:ext cx="200026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2800" spc="-3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天安门城楼</a:t>
            </a:r>
            <a:endParaRPr lang="zh-CN" altLang="en-US" sz="2800" spc="-300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215074" y="5643578"/>
            <a:ext cx="271464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2800" spc="-3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中国国家博物馆</a:t>
            </a:r>
            <a:endParaRPr lang="zh-CN" altLang="en-US" sz="2800" spc="-300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4" grpId="0"/>
      <p:bldP spid="36" grpId="0"/>
      <p:bldP spid="3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7652" name="Text Box 10"/>
          <p:cNvSpPr txBox="1">
            <a:spLocks noChangeArrowheads="1"/>
          </p:cNvSpPr>
          <p:nvPr/>
        </p:nvSpPr>
        <p:spPr bwMode="auto">
          <a:xfrm>
            <a:off x="928662" y="571480"/>
            <a:ext cx="6193508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（难点题）</a:t>
            </a:r>
            <a:endParaRPr lang="zh-CN" altLang="en-US" sz="3200" dirty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00034" y="4714884"/>
            <a:ext cx="8358214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）花坛在教学楼的（      ）面，在体育的馆的（      ）面。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929190" y="4857760"/>
            <a:ext cx="5715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3200" spc="-300" dirty="0" smtClean="0">
                <a:solidFill>
                  <a:srgbClr val="FF0000"/>
                </a:solidFill>
              </a:rPr>
              <a:t>西</a:t>
            </a:r>
            <a:endParaRPr lang="zh-CN" altLang="en-US" sz="3200" spc="-300" dirty="0">
              <a:solidFill>
                <a:srgbClr val="FF0000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428860" y="5572140"/>
            <a:ext cx="5715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3200" spc="-300" dirty="0" smtClean="0">
                <a:solidFill>
                  <a:srgbClr val="FF0000"/>
                </a:solidFill>
              </a:rPr>
              <a:t>东</a:t>
            </a:r>
            <a:endParaRPr lang="zh-CN" altLang="en-US" sz="3200" spc="-300" dirty="0">
              <a:solidFill>
                <a:srgbClr val="FF0000"/>
              </a:solidFill>
            </a:endParaRPr>
          </a:p>
        </p:txBody>
      </p:sp>
      <p:pic>
        <p:nvPicPr>
          <p:cNvPr id="32" name="图片 31" descr="r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4480" y="1142984"/>
            <a:ext cx="5786478" cy="357190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7652" name="Text Box 10"/>
          <p:cNvSpPr txBox="1">
            <a:spLocks noChangeArrowheads="1"/>
          </p:cNvSpPr>
          <p:nvPr/>
        </p:nvSpPr>
        <p:spPr bwMode="auto">
          <a:xfrm>
            <a:off x="928662" y="571480"/>
            <a:ext cx="6193508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（难点题）</a:t>
            </a:r>
            <a:endParaRPr lang="zh-CN" altLang="en-US" sz="3200" dirty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00034" y="4857760"/>
            <a:ext cx="8358214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）图书馆在实验楼的（      ）面，在花坛的（      ）面。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286380" y="5000636"/>
            <a:ext cx="5715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3200" spc="-300" dirty="0" smtClean="0">
                <a:solidFill>
                  <a:srgbClr val="FF0000"/>
                </a:solidFill>
              </a:rPr>
              <a:t>西</a:t>
            </a:r>
            <a:endParaRPr lang="zh-CN" altLang="en-US" sz="3200" spc="-300" dirty="0">
              <a:solidFill>
                <a:srgbClr val="FF0000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785918" y="5715016"/>
            <a:ext cx="5715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3200" spc="-300" dirty="0" smtClean="0">
                <a:solidFill>
                  <a:srgbClr val="FF0000"/>
                </a:solidFill>
              </a:rPr>
              <a:t>北</a:t>
            </a:r>
            <a:endParaRPr lang="zh-CN" altLang="en-US" sz="3200" spc="-300" dirty="0">
              <a:solidFill>
                <a:srgbClr val="FF0000"/>
              </a:solidFill>
            </a:endParaRPr>
          </a:p>
        </p:txBody>
      </p:sp>
      <p:pic>
        <p:nvPicPr>
          <p:cNvPr id="32" name="图片 31" descr="r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4480" y="1142984"/>
            <a:ext cx="5786478" cy="3500462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7652" name="Text Box 10"/>
          <p:cNvSpPr txBox="1">
            <a:spLocks noChangeArrowheads="1"/>
          </p:cNvSpPr>
          <p:nvPr/>
        </p:nvSpPr>
        <p:spPr bwMode="auto">
          <a:xfrm>
            <a:off x="928662" y="571480"/>
            <a:ext cx="6193508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（难点题）</a:t>
            </a:r>
            <a:endParaRPr lang="zh-CN" altLang="en-US" sz="3200" dirty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71472" y="4786322"/>
            <a:ext cx="8358214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）运动场的（      ）面是科技馆，文体楼的（      ）面是图书馆。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714744" y="5000636"/>
            <a:ext cx="5715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3200" spc="-300" dirty="0" smtClean="0">
                <a:solidFill>
                  <a:srgbClr val="FF0000"/>
                </a:solidFill>
              </a:rPr>
              <a:t>西</a:t>
            </a:r>
            <a:endParaRPr lang="zh-CN" altLang="en-US" sz="3200" spc="-300" dirty="0">
              <a:solidFill>
                <a:srgbClr val="FF0000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928794" y="5715016"/>
            <a:ext cx="5715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3200" spc="-300" dirty="0" smtClean="0">
                <a:solidFill>
                  <a:srgbClr val="FF0000"/>
                </a:solidFill>
              </a:rPr>
              <a:t>东</a:t>
            </a:r>
            <a:endParaRPr lang="zh-CN" altLang="en-US" sz="3200" spc="-300" dirty="0">
              <a:solidFill>
                <a:srgbClr val="FF0000"/>
              </a:solidFill>
            </a:endParaRPr>
          </a:p>
        </p:txBody>
      </p:sp>
      <p:pic>
        <p:nvPicPr>
          <p:cNvPr id="32" name="图片 31" descr="r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4480" y="1142984"/>
            <a:ext cx="5786478" cy="357190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785786" y="5500702"/>
            <a:ext cx="8358214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教学楼在操场的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面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体育馆在</a:t>
            </a:r>
          </a:p>
          <a:p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操场的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面。</a:t>
            </a:r>
            <a:endParaRPr lang="zh-CN" altLang="en-US" sz="28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761415" y="5500702"/>
            <a:ext cx="5715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3200" spc="-300" dirty="0" smtClean="0">
                <a:solidFill>
                  <a:srgbClr val="FF0000"/>
                </a:solidFill>
              </a:rPr>
              <a:t>北</a:t>
            </a:r>
            <a:endParaRPr lang="zh-CN" altLang="en-US" sz="3200" spc="-300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356822" y="5869002"/>
            <a:ext cx="5715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3200" spc="-300" dirty="0" smtClean="0">
                <a:solidFill>
                  <a:srgbClr val="FF0000"/>
                </a:solidFill>
              </a:rPr>
              <a:t>西</a:t>
            </a:r>
            <a:endParaRPr lang="zh-CN" altLang="en-US" sz="3200" spc="-300" dirty="0">
              <a:solidFill>
                <a:srgbClr val="FF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28662" y="428604"/>
            <a:ext cx="55721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下面是我们学校的示意图。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29" name="图片 28" descr="v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36" y="1071546"/>
            <a:ext cx="500066" cy="647701"/>
          </a:xfrm>
          <a:prstGeom prst="rect">
            <a:avLst/>
          </a:prstGeom>
        </p:spPr>
      </p:pic>
      <p:grpSp>
        <p:nvGrpSpPr>
          <p:cNvPr id="38" name="组合 37"/>
          <p:cNvGrpSpPr/>
          <p:nvPr/>
        </p:nvGrpSpPr>
        <p:grpSpPr>
          <a:xfrm>
            <a:off x="1071538" y="1142984"/>
            <a:ext cx="5000660" cy="2714644"/>
            <a:chOff x="1928794" y="1071546"/>
            <a:chExt cx="5000660" cy="2714644"/>
          </a:xfrm>
        </p:grpSpPr>
        <p:sp>
          <p:nvSpPr>
            <p:cNvPr id="30" name="矩形 29"/>
            <p:cNvSpPr/>
            <p:nvPr/>
          </p:nvSpPr>
          <p:spPr>
            <a:xfrm>
              <a:off x="1928794" y="1071546"/>
              <a:ext cx="5000660" cy="2714644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圆角矩形 31"/>
            <p:cNvSpPr/>
            <p:nvPr/>
          </p:nvSpPr>
          <p:spPr>
            <a:xfrm>
              <a:off x="3714744" y="1071546"/>
              <a:ext cx="1357322" cy="500066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 smtClean="0">
                  <a:latin typeface="华文楷体" pitchFamily="2" charset="-122"/>
                  <a:ea typeface="华文楷体" pitchFamily="2" charset="-122"/>
                </a:rPr>
                <a:t>教学楼</a:t>
              </a:r>
              <a:endParaRPr lang="zh-CN" altLang="en-US" sz="28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3" name="圆角矩形 32"/>
            <p:cNvSpPr/>
            <p:nvPr/>
          </p:nvSpPr>
          <p:spPr>
            <a:xfrm>
              <a:off x="1928794" y="2071678"/>
              <a:ext cx="1428760" cy="500066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 smtClean="0">
                  <a:latin typeface="华文楷体" pitchFamily="2" charset="-122"/>
                  <a:ea typeface="华文楷体" pitchFamily="2" charset="-122"/>
                </a:rPr>
                <a:t>体育馆</a:t>
              </a:r>
            </a:p>
          </p:txBody>
        </p:sp>
        <p:sp>
          <p:nvSpPr>
            <p:cNvPr id="34" name="圆角矩形 33"/>
            <p:cNvSpPr/>
            <p:nvPr/>
          </p:nvSpPr>
          <p:spPr>
            <a:xfrm>
              <a:off x="5572132" y="2071678"/>
              <a:ext cx="1357322" cy="500066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 smtClean="0">
                  <a:latin typeface="华文楷体" pitchFamily="2" charset="-122"/>
                  <a:ea typeface="华文楷体" pitchFamily="2" charset="-122"/>
                </a:rPr>
                <a:t>图书馆</a:t>
              </a:r>
            </a:p>
          </p:txBody>
        </p:sp>
        <p:sp>
          <p:nvSpPr>
            <p:cNvPr id="35" name="圆角矩形 34"/>
            <p:cNvSpPr/>
            <p:nvPr/>
          </p:nvSpPr>
          <p:spPr>
            <a:xfrm>
              <a:off x="3786182" y="3286124"/>
              <a:ext cx="1143008" cy="500066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 smtClean="0">
                  <a:latin typeface="华文楷体" pitchFamily="2" charset="-122"/>
                  <a:ea typeface="华文楷体" pitchFamily="2" charset="-122"/>
                </a:rPr>
                <a:t>大门</a:t>
              </a:r>
            </a:p>
          </p:txBody>
        </p:sp>
        <p:sp>
          <p:nvSpPr>
            <p:cNvPr id="36" name="圆角矩形 35"/>
            <p:cNvSpPr/>
            <p:nvPr/>
          </p:nvSpPr>
          <p:spPr>
            <a:xfrm>
              <a:off x="3643306" y="1785926"/>
              <a:ext cx="1714512" cy="1071570"/>
            </a:xfrm>
            <a:prstGeom prst="roundRect">
              <a:avLst/>
            </a:prstGeom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 smtClean="0">
                  <a:solidFill>
                    <a:schemeClr val="dk1"/>
                  </a:solidFill>
                  <a:latin typeface="华文楷体" pitchFamily="2" charset="-122"/>
                  <a:ea typeface="华文楷体" pitchFamily="2" charset="-122"/>
                </a:rPr>
                <a:t>操场</a:t>
              </a:r>
            </a:p>
          </p:txBody>
        </p:sp>
      </p:grpSp>
      <p:sp>
        <p:nvSpPr>
          <p:cNvPr id="37" name="圆角矩形 36"/>
          <p:cNvSpPr/>
          <p:nvPr/>
        </p:nvSpPr>
        <p:spPr>
          <a:xfrm>
            <a:off x="6858000" y="785495"/>
            <a:ext cx="2072005" cy="207200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地图通常是按上北下南，左西右东绘制的。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571472" y="3786190"/>
            <a:ext cx="4357718" cy="1428760"/>
            <a:chOff x="571472" y="3786190"/>
            <a:chExt cx="4357718" cy="1428760"/>
          </a:xfrm>
        </p:grpSpPr>
        <p:pic>
          <p:nvPicPr>
            <p:cNvPr id="25" name="图片 24" descr="z.gif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1472" y="3786190"/>
              <a:ext cx="1066800" cy="1409700"/>
            </a:xfrm>
            <a:prstGeom prst="rect">
              <a:avLst/>
            </a:prstGeom>
          </p:spPr>
        </p:pic>
        <p:sp>
          <p:nvSpPr>
            <p:cNvPr id="40" name="圆角矩形标注 39"/>
            <p:cNvSpPr/>
            <p:nvPr/>
          </p:nvSpPr>
          <p:spPr>
            <a:xfrm>
              <a:off x="1714480" y="4071942"/>
              <a:ext cx="3214710" cy="1143008"/>
            </a:xfrm>
            <a:prstGeom prst="wedgeRoundRectCallout">
              <a:avLst>
                <a:gd name="adj1" fmla="val -62672"/>
                <a:gd name="adj2" fmla="val -22647"/>
                <a:gd name="adj3" fmla="val 16667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 smtClean="0">
                  <a:latin typeface="华文楷体" pitchFamily="2" charset="-122"/>
                  <a:ea typeface="华文楷体" pitchFamily="2" charset="-122"/>
                </a:rPr>
                <a:t>大门在操场的下面，就是在操场的南面。</a:t>
              </a:r>
              <a:endParaRPr lang="zh-CN" altLang="en-US" sz="28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4790444" y="3429000"/>
            <a:ext cx="3963054" cy="1500193"/>
            <a:chOff x="4790444" y="3429000"/>
            <a:chExt cx="3963054" cy="1500193"/>
          </a:xfrm>
        </p:grpSpPr>
        <p:pic>
          <p:nvPicPr>
            <p:cNvPr id="26" name="图片 25" descr="x.gif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858148" y="3429000"/>
              <a:ext cx="895350" cy="1419225"/>
            </a:xfrm>
            <a:prstGeom prst="rect">
              <a:avLst/>
            </a:prstGeom>
          </p:spPr>
        </p:pic>
        <p:grpSp>
          <p:nvGrpSpPr>
            <p:cNvPr id="44" name="组合 43"/>
            <p:cNvGrpSpPr/>
            <p:nvPr/>
          </p:nvGrpSpPr>
          <p:grpSpPr>
            <a:xfrm>
              <a:off x="4790444" y="4357693"/>
              <a:ext cx="3206750" cy="571500"/>
              <a:chOff x="4790444" y="4357693"/>
              <a:chExt cx="3206750" cy="571500"/>
            </a:xfrm>
          </p:grpSpPr>
          <p:sp>
            <p:nvSpPr>
              <p:cNvPr id="41" name="圆角矩形标注 40"/>
              <p:cNvSpPr/>
              <p:nvPr/>
            </p:nvSpPr>
            <p:spPr>
              <a:xfrm>
                <a:off x="4790444" y="4357693"/>
                <a:ext cx="3206750" cy="571500"/>
              </a:xfrm>
              <a:prstGeom prst="wedgeRoundRectCallout">
                <a:avLst>
                  <a:gd name="adj1" fmla="val 58756"/>
                  <a:gd name="adj2" fmla="val -91218"/>
                  <a:gd name="adj3" fmla="val 16667"/>
                </a:avLst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800" dirty="0" smtClean="0">
                    <a:latin typeface="华文楷体" pitchFamily="2" charset="-122"/>
                    <a:ea typeface="华文楷体" pitchFamily="2" charset="-122"/>
                  </a:rPr>
                  <a:t>   指的方向是北。</a:t>
                </a:r>
                <a:endParaRPr lang="zh-CN" altLang="en-US" sz="2800" dirty="0">
                  <a:latin typeface="华文楷体" pitchFamily="2" charset="-122"/>
                  <a:ea typeface="华文楷体" pitchFamily="2" charset="-122"/>
                </a:endParaRPr>
              </a:p>
            </p:txBody>
          </p:sp>
          <p:pic>
            <p:nvPicPr>
              <p:cNvPr id="43" name="图片 42" descr="vb.gif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143504" y="4357694"/>
                <a:ext cx="381000" cy="314325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7652" name="Text Box 10"/>
          <p:cNvSpPr txBox="1">
            <a:spLocks noChangeArrowheads="1"/>
          </p:cNvSpPr>
          <p:nvPr/>
        </p:nvSpPr>
        <p:spPr bwMode="auto">
          <a:xfrm>
            <a:off x="928662" y="571480"/>
            <a:ext cx="6193508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（难点题）</a:t>
            </a:r>
            <a:endParaRPr lang="zh-CN" altLang="en-US" sz="3200" dirty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71472" y="4500570"/>
            <a:ext cx="8358214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）体育馆的南面是（         ），教学楼的北面是（          ）。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000628" y="4714884"/>
            <a:ext cx="142876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3200" spc="-300" dirty="0" smtClean="0">
                <a:solidFill>
                  <a:srgbClr val="FF0000"/>
                </a:solidFill>
              </a:rPr>
              <a:t>科技馆</a:t>
            </a:r>
            <a:endParaRPr lang="zh-CN" altLang="en-US" sz="3200" spc="-300" dirty="0">
              <a:solidFill>
                <a:srgbClr val="FF0000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428992" y="5429264"/>
            <a:ext cx="142876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3200" spc="-300" dirty="0" smtClean="0">
                <a:solidFill>
                  <a:srgbClr val="FF0000"/>
                </a:solidFill>
              </a:rPr>
              <a:t>实验楼</a:t>
            </a:r>
            <a:endParaRPr lang="zh-CN" altLang="en-US" sz="3200" spc="-300" dirty="0">
              <a:solidFill>
                <a:srgbClr val="FF0000"/>
              </a:solidFill>
            </a:endParaRPr>
          </a:p>
        </p:txBody>
      </p:sp>
      <p:pic>
        <p:nvPicPr>
          <p:cNvPr id="32" name="图片 31" descr="r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4480" y="1142984"/>
            <a:ext cx="5786478" cy="321471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7652" name="Text Box 10"/>
          <p:cNvSpPr txBox="1">
            <a:spLocks noChangeArrowheads="1"/>
          </p:cNvSpPr>
          <p:nvPr/>
        </p:nvSpPr>
        <p:spPr bwMode="auto">
          <a:xfrm>
            <a:off x="1000100" y="571480"/>
            <a:ext cx="6193508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3.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（易错题）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下面说法是否正确？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28596" y="4429132"/>
            <a:ext cx="835821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上图是小红的房间示意图，由示意图能判断出阳台在房间的北面，房门在房间的南面，床在房间的西面，书桌在房间的东面。   </a:t>
            </a:r>
            <a:r>
              <a:rPr lang="zh-CN" altLang="en-US" sz="32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  ）</a:t>
            </a:r>
            <a:endParaRPr lang="zh-CN" altLang="en-US" sz="32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2428860" y="1071546"/>
            <a:ext cx="4000528" cy="3156543"/>
            <a:chOff x="2428860" y="1071546"/>
            <a:chExt cx="4000528" cy="3156543"/>
          </a:xfrm>
        </p:grpSpPr>
        <p:sp>
          <p:nvSpPr>
            <p:cNvPr id="10" name="矩形 9"/>
            <p:cNvSpPr/>
            <p:nvPr/>
          </p:nvSpPr>
          <p:spPr>
            <a:xfrm>
              <a:off x="2428860" y="1643050"/>
              <a:ext cx="4000528" cy="2571768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2643174" y="2214554"/>
              <a:ext cx="571504" cy="1214446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571736" y="2357430"/>
              <a:ext cx="677108" cy="100013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床</a:t>
              </a:r>
              <a:endParaRPr lang="en-US" altLang="zh-CN" sz="3200" dirty="0" smtClean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3786182" y="1142984"/>
              <a:ext cx="1500198" cy="500066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3714744" y="3714752"/>
              <a:ext cx="1500198" cy="500066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5715008" y="2214554"/>
              <a:ext cx="571504" cy="1214446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5715015" y="2143116"/>
              <a:ext cx="677108" cy="157163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书桌</a:t>
              </a:r>
              <a:endParaRPr lang="en-US" altLang="zh-CN" sz="3200" dirty="0" smtClean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4000496" y="1071546"/>
              <a:ext cx="121444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阳台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3929058" y="3643314"/>
              <a:ext cx="121444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房门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7358082" y="4643446"/>
            <a:ext cx="7143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ea typeface="楷体_GB2312"/>
              </a:rPr>
              <a:t> </a:t>
            </a:r>
            <a:r>
              <a:rPr lang="zh-CN" altLang="en-US" sz="4000" dirty="0" smtClean="0">
                <a:latin typeface="宋体" panose="02010600030101010101" pitchFamily="2" charset="-122"/>
              </a:rPr>
              <a:t>√</a:t>
            </a:r>
            <a:endParaRPr lang="zh-CN" altLang="en-US" sz="4000" dirty="0">
              <a:latin typeface="宋体" panose="02010600030101010101" pitchFamily="2" charset="-122"/>
            </a:endParaRPr>
          </a:p>
        </p:txBody>
      </p:sp>
      <p:grpSp>
        <p:nvGrpSpPr>
          <p:cNvPr id="25" name="Group 8"/>
          <p:cNvGrpSpPr/>
          <p:nvPr/>
        </p:nvGrpSpPr>
        <p:grpSpPr bwMode="auto">
          <a:xfrm>
            <a:off x="5786446" y="6000768"/>
            <a:ext cx="1943100" cy="525791"/>
            <a:chOff x="1474" y="3702"/>
            <a:chExt cx="952" cy="499"/>
          </a:xfrm>
        </p:grpSpPr>
        <p:sp>
          <p:nvSpPr>
            <p:cNvPr id="26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7" name="Text Box 10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prstClr val="black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prstClr val="black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2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6" name="Text Box 8"/>
          <p:cNvSpPr txBox="1">
            <a:spLocks noChangeArrowheads="1"/>
          </p:cNvSpPr>
          <p:nvPr/>
        </p:nvSpPr>
        <p:spPr bwMode="auto">
          <a:xfrm>
            <a:off x="714348" y="571480"/>
            <a:ext cx="7416824" cy="1079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4.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（探究题）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根据条件，填一填。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（只需把序号写在          内）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" name="Group 28"/>
          <p:cNvGrpSpPr/>
          <p:nvPr/>
        </p:nvGrpSpPr>
        <p:grpSpPr bwMode="auto">
          <a:xfrm>
            <a:off x="7667625" y="260350"/>
            <a:ext cx="1295400" cy="1292225"/>
            <a:chOff x="4944" y="210"/>
            <a:chExt cx="816" cy="814"/>
          </a:xfrm>
        </p:grpSpPr>
        <p:pic>
          <p:nvPicPr>
            <p:cNvPr id="29710" name="Picture 8" descr="Pink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11" name="WordArt 27"/>
            <p:cNvSpPr>
              <a:spLocks noChangeArrowheads="1" noChangeShapeType="1" noTextEdit="1"/>
            </p:cNvSpPr>
            <p:nvPr/>
          </p:nvSpPr>
          <p:spPr bwMode="auto">
            <a:xfrm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9" name="矩形 8"/>
          <p:cNvSpPr/>
          <p:nvPr/>
        </p:nvSpPr>
        <p:spPr>
          <a:xfrm>
            <a:off x="4572000" y="1214422"/>
            <a:ext cx="785818" cy="35719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1571604" y="1500174"/>
            <a:ext cx="6572296" cy="2928958"/>
            <a:chOff x="1643042" y="1643050"/>
            <a:chExt cx="6572296" cy="2928958"/>
          </a:xfrm>
        </p:grpSpPr>
        <p:sp>
          <p:nvSpPr>
            <p:cNvPr id="10" name="矩形 9"/>
            <p:cNvSpPr/>
            <p:nvPr/>
          </p:nvSpPr>
          <p:spPr>
            <a:xfrm>
              <a:off x="1643042" y="1928802"/>
              <a:ext cx="5429288" cy="2643206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2" name="直接箭头连接符 11"/>
            <p:cNvCxnSpPr/>
            <p:nvPr/>
          </p:nvCxnSpPr>
          <p:spPr>
            <a:xfrm rot="16200000" flipV="1">
              <a:off x="7037405" y="1963727"/>
              <a:ext cx="642942" cy="1588"/>
            </a:xfrm>
            <a:prstGeom prst="straightConnector1">
              <a:avLst/>
            </a:prstGeom>
            <a:ln w="28575">
              <a:solidFill>
                <a:srgbClr val="0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13"/>
            <p:cNvSpPr txBox="1"/>
            <p:nvPr/>
          </p:nvSpPr>
          <p:spPr>
            <a:xfrm>
              <a:off x="7500958" y="1785926"/>
              <a:ext cx="7143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北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1643042" y="1928802"/>
              <a:ext cx="1285884" cy="714380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1643042" y="2857496"/>
              <a:ext cx="1285884" cy="714380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1643042" y="3857628"/>
              <a:ext cx="1285884" cy="714380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3643306" y="1928802"/>
              <a:ext cx="1285884" cy="714380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5786446" y="1928802"/>
              <a:ext cx="1285884" cy="714380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3643306" y="2928934"/>
              <a:ext cx="1285884" cy="714380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收费厅</a:t>
              </a:r>
              <a:endPara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5786446" y="3857628"/>
              <a:ext cx="1285884" cy="714380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571472" y="4500570"/>
            <a:ext cx="857252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收费厅的北面是①夏利厅，西面是②红旗厅，③奥迪厅在① 夏利厅的东面，④东风厅在① 夏利厅的西面， ②红旗厅的南面是 ⑤现代厅，⑥大众厅在③奥迪厅的南面。</a:t>
            </a:r>
            <a:endParaRPr lang="zh-CN" altLang="en-US" sz="28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500430" y="1857364"/>
            <a:ext cx="14287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+mn-ea"/>
                <a:ea typeface="+mn-ea"/>
              </a:rPr>
              <a:t>  ①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500166" y="2786058"/>
            <a:ext cx="14287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+mn-ea"/>
                <a:ea typeface="+mn-ea"/>
              </a:rPr>
              <a:t>  ②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715008" y="1857364"/>
            <a:ext cx="14287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+mn-ea"/>
                <a:ea typeface="+mn-ea"/>
              </a:rPr>
              <a:t>  ③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500166" y="1857364"/>
            <a:ext cx="14287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+mn-ea"/>
                <a:ea typeface="+mn-ea"/>
              </a:rPr>
              <a:t>  ④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500166" y="3786190"/>
            <a:ext cx="14287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+mn-ea"/>
                <a:ea typeface="+mn-ea"/>
              </a:rPr>
              <a:t>  ⑤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715008" y="3786190"/>
            <a:ext cx="14287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+mn-ea"/>
                <a:ea typeface="+mn-ea"/>
              </a:rPr>
              <a:t>  ⑥</a:t>
            </a:r>
            <a:endParaRPr lang="zh-CN" altLang="en-US" sz="3200" dirty="0">
              <a:latin typeface="+mn-ea"/>
              <a:ea typeface="+mn-ea"/>
            </a:endParaRPr>
          </a:p>
        </p:txBody>
      </p:sp>
      <p:grpSp>
        <p:nvGrpSpPr>
          <p:cNvPr id="30" name="Group 8"/>
          <p:cNvGrpSpPr/>
          <p:nvPr/>
        </p:nvGrpSpPr>
        <p:grpSpPr bwMode="auto">
          <a:xfrm>
            <a:off x="5715008" y="5929330"/>
            <a:ext cx="1943100" cy="525791"/>
            <a:chOff x="1474" y="3702"/>
            <a:chExt cx="952" cy="499"/>
          </a:xfrm>
        </p:grpSpPr>
        <p:sp>
          <p:nvSpPr>
            <p:cNvPr id="31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2" name="Text Box 10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prstClr val="black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prstClr val="black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 bwMode="auto">
          <a:xfrm>
            <a:off x="7667625" y="333375"/>
            <a:ext cx="1292225" cy="1292225"/>
            <a:chOff x="4946" y="164"/>
            <a:chExt cx="814" cy="814"/>
          </a:xfrm>
        </p:grpSpPr>
        <p:pic>
          <p:nvPicPr>
            <p:cNvPr id="32770" name="Picture 6" descr="Blue-Green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5012" y="481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</a:p>
          </p:txBody>
        </p:sp>
      </p:grpSp>
      <p:sp>
        <p:nvSpPr>
          <p:cNvPr id="14" name="矩形 13"/>
          <p:cNvSpPr/>
          <p:nvPr/>
        </p:nvSpPr>
        <p:spPr>
          <a:xfrm>
            <a:off x="323528" y="816075"/>
            <a:ext cx="7983276" cy="2677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5.</a:t>
            </a:r>
            <a:r>
              <a:rPr lang="zh-CN" altLang="en-US" sz="28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（情景题）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舞蹈队的同学面向北排队跳舞，每</a:t>
            </a:r>
            <a:endParaRPr lang="en-US" altLang="zh-CN" sz="28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行的人数同样多，小明的位置从东数是第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个，</a:t>
            </a:r>
            <a:endParaRPr lang="en-US" altLang="zh-CN" sz="28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从西数是第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个，从北数是第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个，从南数是第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个，这个舞蹈队共有多少个同学参加？</a:t>
            </a:r>
            <a:endParaRPr lang="zh-CN" altLang="en-US" sz="28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prstClr val="black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prstClr val="black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1000100" y="3643314"/>
            <a:ext cx="76438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</a:rPr>
              <a:t>根据题意可知：每行有</a:t>
            </a:r>
            <a:r>
              <a:rPr lang="en-US" altLang="zh-CN" sz="3200" dirty="0" smtClean="0">
                <a:latin typeface="宋体" panose="02010600030101010101" pitchFamily="2" charset="-122"/>
              </a:rPr>
              <a:t>6</a:t>
            </a:r>
            <a:r>
              <a:rPr lang="zh-CN" altLang="en-US" sz="3200" dirty="0" smtClean="0">
                <a:latin typeface="宋体" panose="02010600030101010101" pitchFamily="2" charset="-122"/>
              </a:rPr>
              <a:t>人，共有</a:t>
            </a:r>
            <a:r>
              <a:rPr lang="en-US" altLang="zh-CN" sz="3200" dirty="0" smtClean="0">
                <a:latin typeface="宋体" panose="02010600030101010101" pitchFamily="2" charset="-122"/>
              </a:rPr>
              <a:t>10</a:t>
            </a:r>
            <a:r>
              <a:rPr lang="zh-CN" altLang="en-US" sz="3200" dirty="0" smtClean="0">
                <a:latin typeface="宋体" panose="02010600030101010101" pitchFamily="2" charset="-122"/>
              </a:rPr>
              <a:t>行。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785918" y="4429132"/>
            <a:ext cx="49292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宋体" panose="02010600030101010101" pitchFamily="2" charset="-122"/>
              </a:rPr>
              <a:t>6 ×10</a:t>
            </a:r>
            <a:r>
              <a:rPr lang="zh-CN" altLang="en-US" sz="3200" dirty="0" smtClean="0">
                <a:latin typeface="宋体" panose="02010600030101010101" pitchFamily="2" charset="-122"/>
              </a:rPr>
              <a:t> </a:t>
            </a:r>
            <a:r>
              <a:rPr lang="en-US" altLang="zh-CN" sz="3200" dirty="0" smtClean="0">
                <a:latin typeface="宋体" panose="02010600030101010101" pitchFamily="2" charset="-122"/>
              </a:rPr>
              <a:t>=</a:t>
            </a:r>
            <a:r>
              <a:rPr lang="zh-CN" altLang="en-US" sz="3200" dirty="0" smtClean="0">
                <a:latin typeface="宋体" panose="02010600030101010101" pitchFamily="2" charset="-122"/>
              </a:rPr>
              <a:t> </a:t>
            </a:r>
            <a:r>
              <a:rPr lang="en-US" altLang="zh-CN" sz="3200" dirty="0" smtClean="0">
                <a:latin typeface="宋体" panose="02010600030101010101" pitchFamily="2" charset="-122"/>
              </a:rPr>
              <a:t>60</a:t>
            </a:r>
            <a:r>
              <a:rPr lang="zh-CN" altLang="en-US" sz="3200" dirty="0" smtClean="0">
                <a:latin typeface="宋体" panose="02010600030101010101" pitchFamily="2" charset="-122"/>
              </a:rPr>
              <a:t> （个）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071538" y="5286388"/>
            <a:ext cx="76438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</a:rPr>
              <a:t>答：这个舞蹈队共有</a:t>
            </a:r>
            <a:r>
              <a:rPr lang="en-US" altLang="zh-CN" sz="3200" dirty="0" smtClean="0">
                <a:latin typeface="宋体" panose="02010600030101010101" pitchFamily="2" charset="-122"/>
              </a:rPr>
              <a:t>60</a:t>
            </a:r>
            <a:r>
              <a:rPr lang="zh-CN" altLang="en-US" sz="3200" dirty="0" smtClean="0">
                <a:latin typeface="宋体" panose="02010600030101010101" pitchFamily="2" charset="-122"/>
              </a:rPr>
              <a:t>个同学参加。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31" grpId="0"/>
      <p:bldP spid="3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190508xo4fcwycmccqq2m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6024" y="548680"/>
            <a:ext cx="8604448" cy="5713353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836712"/>
            <a:ext cx="4170362" cy="1304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2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1" name="Picture 34">
              <a:hlinkClick r:id="rId4" action="ppaction://hlinksldjump"/>
            </p:cNvPr>
            <p:cNvPicPr>
              <a:picLocks noChangeArrowheads="1"/>
            </p:cNvPicPr>
            <p:nvPr/>
          </p:nvPicPr>
          <p:blipFill>
            <a:blip r:embed="rId5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Text Box 18">
              <a:hlinkClick r:id="" action="ppaction://hlinkshowjump?jump=firstslide">
                <a:snd r:embed="rId6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 descr="v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36" y="1071546"/>
            <a:ext cx="500066" cy="647701"/>
          </a:xfrm>
          <a:prstGeom prst="rect">
            <a:avLst/>
          </a:prstGeom>
        </p:spPr>
      </p:pic>
      <p:grpSp>
        <p:nvGrpSpPr>
          <p:cNvPr id="39" name="组合 38"/>
          <p:cNvGrpSpPr/>
          <p:nvPr/>
        </p:nvGrpSpPr>
        <p:grpSpPr>
          <a:xfrm>
            <a:off x="571472" y="428604"/>
            <a:ext cx="8358246" cy="4071966"/>
            <a:chOff x="571472" y="428604"/>
            <a:chExt cx="8358246" cy="4572032"/>
          </a:xfrm>
        </p:grpSpPr>
        <p:sp>
          <p:nvSpPr>
            <p:cNvPr id="28" name="TextBox 27"/>
            <p:cNvSpPr txBox="1"/>
            <p:nvPr/>
          </p:nvSpPr>
          <p:spPr>
            <a:xfrm>
              <a:off x="928662" y="428604"/>
              <a:ext cx="5572164" cy="6565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.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下面是我们学校的 示意图。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grpSp>
          <p:nvGrpSpPr>
            <p:cNvPr id="2" name="组合 37"/>
            <p:cNvGrpSpPr/>
            <p:nvPr/>
          </p:nvGrpSpPr>
          <p:grpSpPr>
            <a:xfrm>
              <a:off x="1071538" y="1142984"/>
              <a:ext cx="5000660" cy="2714644"/>
              <a:chOff x="1928794" y="1071546"/>
              <a:chExt cx="5000660" cy="2714644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1928794" y="1071546"/>
                <a:ext cx="5000660" cy="2714644"/>
              </a:xfrm>
              <a:prstGeom prst="rect">
                <a:avLst/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圆角矩形 31"/>
              <p:cNvSpPr/>
              <p:nvPr/>
            </p:nvSpPr>
            <p:spPr>
              <a:xfrm>
                <a:off x="3714744" y="1071546"/>
                <a:ext cx="1357322" cy="500066"/>
              </a:xfrm>
              <a:prstGeom prst="round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800" dirty="0" smtClean="0">
                    <a:latin typeface="华文楷体" pitchFamily="2" charset="-122"/>
                    <a:ea typeface="华文楷体" pitchFamily="2" charset="-122"/>
                  </a:rPr>
                  <a:t>教学楼</a:t>
                </a:r>
                <a:endParaRPr lang="zh-CN" altLang="en-US" sz="2800" dirty="0"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33" name="圆角矩形 32"/>
              <p:cNvSpPr/>
              <p:nvPr/>
            </p:nvSpPr>
            <p:spPr>
              <a:xfrm>
                <a:off x="1928794" y="2071678"/>
                <a:ext cx="1428760" cy="500066"/>
              </a:xfrm>
              <a:prstGeom prst="round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800" dirty="0" smtClean="0">
                    <a:latin typeface="华文楷体" pitchFamily="2" charset="-122"/>
                    <a:ea typeface="华文楷体" pitchFamily="2" charset="-122"/>
                  </a:rPr>
                  <a:t>体育馆</a:t>
                </a:r>
              </a:p>
            </p:txBody>
          </p:sp>
          <p:sp>
            <p:nvSpPr>
              <p:cNvPr id="34" name="圆角矩形 33"/>
              <p:cNvSpPr/>
              <p:nvPr/>
            </p:nvSpPr>
            <p:spPr>
              <a:xfrm>
                <a:off x="5572132" y="2071678"/>
                <a:ext cx="1357322" cy="500066"/>
              </a:xfrm>
              <a:prstGeom prst="round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800" dirty="0" smtClean="0">
                    <a:latin typeface="华文楷体" pitchFamily="2" charset="-122"/>
                    <a:ea typeface="华文楷体" pitchFamily="2" charset="-122"/>
                  </a:rPr>
                  <a:t>图书馆</a:t>
                </a:r>
              </a:p>
            </p:txBody>
          </p:sp>
          <p:sp>
            <p:nvSpPr>
              <p:cNvPr id="35" name="圆角矩形 34"/>
              <p:cNvSpPr/>
              <p:nvPr/>
            </p:nvSpPr>
            <p:spPr>
              <a:xfrm>
                <a:off x="3786182" y="3286124"/>
                <a:ext cx="1143008" cy="500066"/>
              </a:xfrm>
              <a:prstGeom prst="round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800" dirty="0" smtClean="0">
                    <a:latin typeface="华文楷体" pitchFamily="2" charset="-122"/>
                    <a:ea typeface="华文楷体" pitchFamily="2" charset="-122"/>
                  </a:rPr>
                  <a:t>大门</a:t>
                </a:r>
              </a:p>
            </p:txBody>
          </p:sp>
          <p:sp>
            <p:nvSpPr>
              <p:cNvPr id="36" name="圆角矩形 35"/>
              <p:cNvSpPr/>
              <p:nvPr/>
            </p:nvSpPr>
            <p:spPr>
              <a:xfrm>
                <a:off x="3643306" y="1785926"/>
                <a:ext cx="1714512" cy="1071570"/>
              </a:xfrm>
              <a:prstGeom prst="roundRect">
                <a:avLst/>
              </a:prstGeom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800" dirty="0" smtClean="0">
                    <a:solidFill>
                      <a:schemeClr val="dk1"/>
                    </a:solidFill>
                    <a:latin typeface="华文楷体" pitchFamily="2" charset="-122"/>
                    <a:ea typeface="华文楷体" pitchFamily="2" charset="-122"/>
                  </a:rPr>
                  <a:t>操场</a:t>
                </a:r>
              </a:p>
            </p:txBody>
          </p:sp>
        </p:grpSp>
        <p:sp>
          <p:nvSpPr>
            <p:cNvPr id="37" name="圆角矩形 36"/>
            <p:cNvSpPr/>
            <p:nvPr/>
          </p:nvSpPr>
          <p:spPr>
            <a:xfrm>
              <a:off x="6786578" y="785794"/>
              <a:ext cx="2143140" cy="2071702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 smtClean="0">
                  <a:latin typeface="华文楷体" pitchFamily="2" charset="-122"/>
                  <a:ea typeface="华文楷体" pitchFamily="2" charset="-122"/>
                </a:rPr>
                <a:t>地图通常是按上北下南，左西右东绘制的。</a:t>
              </a:r>
              <a:endParaRPr lang="zh-CN" altLang="en-US" sz="2800" dirty="0">
                <a:latin typeface="华文楷体" pitchFamily="2" charset="-122"/>
                <a:ea typeface="华文楷体" pitchFamily="2" charset="-122"/>
              </a:endParaRPr>
            </a:p>
          </p:txBody>
        </p:sp>
        <p:grpSp>
          <p:nvGrpSpPr>
            <p:cNvPr id="4" name="组合 45"/>
            <p:cNvGrpSpPr/>
            <p:nvPr/>
          </p:nvGrpSpPr>
          <p:grpSpPr>
            <a:xfrm>
              <a:off x="571472" y="3786190"/>
              <a:ext cx="4500594" cy="1214446"/>
              <a:chOff x="571472" y="3786190"/>
              <a:chExt cx="4357718" cy="1409700"/>
            </a:xfrm>
          </p:grpSpPr>
          <p:pic>
            <p:nvPicPr>
              <p:cNvPr id="25" name="图片 24" descr="z.gif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71472" y="3786190"/>
                <a:ext cx="1066800" cy="1409700"/>
              </a:xfrm>
              <a:prstGeom prst="rect">
                <a:avLst/>
              </a:prstGeom>
            </p:spPr>
          </p:pic>
          <p:sp>
            <p:nvSpPr>
              <p:cNvPr id="40" name="圆角矩形标注 39"/>
              <p:cNvSpPr/>
              <p:nvPr/>
            </p:nvSpPr>
            <p:spPr>
              <a:xfrm>
                <a:off x="1714480" y="4071942"/>
                <a:ext cx="3214710" cy="1000132"/>
              </a:xfrm>
              <a:prstGeom prst="wedgeRoundRectCallout">
                <a:avLst>
                  <a:gd name="adj1" fmla="val -62672"/>
                  <a:gd name="adj2" fmla="val -22647"/>
                  <a:gd name="adj3" fmla="val 16667"/>
                </a:avLst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800" dirty="0" smtClean="0">
                    <a:latin typeface="华文楷体" pitchFamily="2" charset="-122"/>
                    <a:ea typeface="华文楷体" pitchFamily="2" charset="-122"/>
                  </a:rPr>
                  <a:t>大门在操场的下面，就是在操场的南面。</a:t>
                </a:r>
                <a:endParaRPr lang="zh-CN" altLang="en-US" sz="2800" dirty="0">
                  <a:latin typeface="华文楷体" pitchFamily="2" charset="-122"/>
                  <a:ea typeface="华文楷体" pitchFamily="2" charset="-122"/>
                </a:endParaRPr>
              </a:p>
            </p:txBody>
          </p:sp>
        </p:grpSp>
        <p:grpSp>
          <p:nvGrpSpPr>
            <p:cNvPr id="5" name="组合 46"/>
            <p:cNvGrpSpPr/>
            <p:nvPr/>
          </p:nvGrpSpPr>
          <p:grpSpPr>
            <a:xfrm>
              <a:off x="5072385" y="3571876"/>
              <a:ext cx="3823989" cy="1214446"/>
              <a:chOff x="4929509" y="3429000"/>
              <a:chExt cx="3823989" cy="1419225"/>
            </a:xfrm>
          </p:grpSpPr>
          <p:pic>
            <p:nvPicPr>
              <p:cNvPr id="26" name="图片 25" descr="x.gif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858148" y="3429000"/>
                <a:ext cx="895350" cy="1419225"/>
              </a:xfrm>
              <a:prstGeom prst="rect">
                <a:avLst/>
              </a:prstGeom>
            </p:spPr>
          </p:pic>
          <p:grpSp>
            <p:nvGrpSpPr>
              <p:cNvPr id="6" name="组合 43"/>
              <p:cNvGrpSpPr/>
              <p:nvPr/>
            </p:nvGrpSpPr>
            <p:grpSpPr>
              <a:xfrm>
                <a:off x="4929509" y="4214818"/>
                <a:ext cx="2929255" cy="571579"/>
                <a:chOff x="4929509" y="4214818"/>
                <a:chExt cx="2929255" cy="571579"/>
              </a:xfrm>
            </p:grpSpPr>
            <p:sp>
              <p:nvSpPr>
                <p:cNvPr id="41" name="圆角矩形标注 40"/>
                <p:cNvSpPr/>
                <p:nvPr/>
              </p:nvSpPr>
              <p:spPr>
                <a:xfrm>
                  <a:off x="4929509" y="4214818"/>
                  <a:ext cx="2929255" cy="571579"/>
                </a:xfrm>
                <a:prstGeom prst="wedgeRoundRectCallout">
                  <a:avLst>
                    <a:gd name="adj1" fmla="val 58756"/>
                    <a:gd name="adj2" fmla="val -91218"/>
                    <a:gd name="adj3" fmla="val 16667"/>
                  </a:avLst>
                </a:prstGeom>
              </p:spPr>
              <p:style>
                <a:lnRef idx="1">
                  <a:schemeClr val="accent5"/>
                </a:lnRef>
                <a:fillRef idx="2">
                  <a:schemeClr val="accent5"/>
                </a:fillRef>
                <a:effectRef idx="1">
                  <a:schemeClr val="accent5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2800" dirty="0" smtClean="0">
                      <a:latin typeface="华文楷体" pitchFamily="2" charset="-122"/>
                      <a:ea typeface="华文楷体" pitchFamily="2" charset="-122"/>
                    </a:rPr>
                    <a:t>   指的方向是北。</a:t>
                  </a:r>
                  <a:endParaRPr lang="zh-CN" altLang="en-US" sz="2800" dirty="0">
                    <a:latin typeface="华文楷体" pitchFamily="2" charset="-122"/>
                    <a:ea typeface="华文楷体" pitchFamily="2" charset="-122"/>
                  </a:endParaRPr>
                </a:p>
              </p:txBody>
            </p:sp>
            <p:pic>
              <p:nvPicPr>
                <p:cNvPr id="43" name="图片 42" descr="vb.gif"/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5143504" y="4357694"/>
                  <a:ext cx="381000" cy="314325"/>
                </a:xfrm>
                <a:prstGeom prst="rect">
                  <a:avLst/>
                </a:prstGeom>
              </p:spPr>
            </p:pic>
          </p:grpSp>
        </p:grpSp>
      </p:grpSp>
      <p:sp>
        <p:nvSpPr>
          <p:cNvPr id="31" name="TextBox 30"/>
          <p:cNvSpPr txBox="1"/>
          <p:nvPr/>
        </p:nvSpPr>
        <p:spPr>
          <a:xfrm>
            <a:off x="571472" y="4714884"/>
            <a:ext cx="8572528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操场在图书馆的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面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图书馆在体育馆</a:t>
            </a:r>
          </a:p>
          <a:p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的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面。</a:t>
            </a:r>
            <a:endParaRPr lang="zh-CN" altLang="en-US" sz="28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00034" y="5644846"/>
            <a:ext cx="8358214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教学楼在大门的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面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大门在教学楼</a:t>
            </a:r>
          </a:p>
          <a:p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的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面。</a:t>
            </a:r>
            <a:endParaRPr lang="zh-CN" altLang="en-US" sz="28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286116" y="4714884"/>
            <a:ext cx="5715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3200" spc="-300" dirty="0" smtClean="0">
                <a:solidFill>
                  <a:srgbClr val="FF0000"/>
                </a:solidFill>
              </a:rPr>
              <a:t>西</a:t>
            </a:r>
            <a:endParaRPr lang="zh-CN" altLang="en-US" sz="3200" spc="-300" dirty="0">
              <a:solidFill>
                <a:srgbClr val="FF0000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751668" y="5083184"/>
            <a:ext cx="5715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3200" spc="-300" dirty="0" smtClean="0">
                <a:solidFill>
                  <a:srgbClr val="FF0000"/>
                </a:solidFill>
              </a:rPr>
              <a:t>东</a:t>
            </a:r>
            <a:endParaRPr lang="zh-CN" altLang="en-US" sz="3200" spc="-300" dirty="0">
              <a:solidFill>
                <a:srgbClr val="FF0000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286116" y="5644846"/>
            <a:ext cx="5715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3200" spc="-300" dirty="0" smtClean="0">
                <a:solidFill>
                  <a:srgbClr val="FF0000"/>
                </a:solidFill>
              </a:rPr>
              <a:t>北 </a:t>
            </a:r>
            <a:endParaRPr lang="zh-CN" altLang="en-US" sz="3200" spc="-300" dirty="0">
              <a:solidFill>
                <a:srgbClr val="FF0000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1751666" y="6125541"/>
            <a:ext cx="5715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3200" spc="-300" dirty="0" smtClean="0">
                <a:solidFill>
                  <a:srgbClr val="FF0000"/>
                </a:solidFill>
              </a:rPr>
              <a:t>南</a:t>
            </a:r>
            <a:endParaRPr lang="zh-CN" altLang="en-US" sz="3200" spc="-300" dirty="0">
              <a:solidFill>
                <a:srgbClr val="FF0000"/>
              </a:solidFill>
            </a:endParaRPr>
          </a:p>
        </p:txBody>
      </p:sp>
      <p:grpSp>
        <p:nvGrpSpPr>
          <p:cNvPr id="47" name="组合 9"/>
          <p:cNvGrpSpPr/>
          <p:nvPr/>
        </p:nvGrpSpPr>
        <p:grpSpPr>
          <a:xfrm>
            <a:off x="6000760" y="5980209"/>
            <a:ext cx="1656809" cy="877791"/>
            <a:chOff x="5939527" y="5733256"/>
            <a:chExt cx="1656809" cy="877791"/>
          </a:xfrm>
        </p:grpSpPr>
        <p:pic>
          <p:nvPicPr>
            <p:cNvPr id="48" name="Picture 34">
              <a:hlinkClick r:id="rId6" action="ppaction://hlinksldjump"/>
            </p:cNvPr>
            <p:cNvPicPr>
              <a:picLocks noChangeArrowheads="1"/>
            </p:cNvPicPr>
            <p:nvPr/>
          </p:nvPicPr>
          <p:blipFill>
            <a:blip r:embed="rId7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9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prstClr val="black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8" grpId="0"/>
      <p:bldP spid="42" grpId="0"/>
      <p:bldP spid="44" grpId="0"/>
      <p:bldP spid="45" grpId="0"/>
      <p:bldP spid="4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1071538" y="1857364"/>
            <a:ext cx="7429584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地图一般是按上（    ）下（    ）、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左（    ）右（     ）方向绘制的。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48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49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随 堂 练 习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5001896" y="1928802"/>
            <a:ext cx="5715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3200" spc="-300" dirty="0" smtClean="0">
                <a:solidFill>
                  <a:srgbClr val="FF0000"/>
                </a:solidFill>
              </a:rPr>
              <a:t>北  </a:t>
            </a:r>
            <a:endParaRPr lang="zh-CN" altLang="en-US" sz="3200" spc="-300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930722" y="1857364"/>
            <a:ext cx="5715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3200" spc="-300" dirty="0" smtClean="0">
                <a:solidFill>
                  <a:srgbClr val="FF0000"/>
                </a:solidFill>
              </a:rPr>
              <a:t>南</a:t>
            </a:r>
            <a:endParaRPr lang="zh-CN" altLang="en-US" sz="3200" spc="-300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01566" y="2786058"/>
            <a:ext cx="5715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3200" spc="-300" dirty="0" smtClean="0">
                <a:solidFill>
                  <a:srgbClr val="FF0000"/>
                </a:solidFill>
              </a:rPr>
              <a:t>西</a:t>
            </a:r>
            <a:endParaRPr lang="zh-CN" altLang="en-US" sz="3200" spc="-300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501830" y="2786058"/>
            <a:ext cx="5715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3200" spc="-300" dirty="0" smtClean="0">
                <a:solidFill>
                  <a:srgbClr val="FF0000"/>
                </a:solidFill>
              </a:rPr>
              <a:t>东</a:t>
            </a:r>
            <a:endParaRPr lang="zh-CN" altLang="en-US" sz="3200" spc="-3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1071538" y="571480"/>
            <a:ext cx="54292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看图说一说，填一填。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3" name="图片 12" descr="mn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5918" y="1285860"/>
            <a:ext cx="5214974" cy="2714644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069953" y="4000504"/>
            <a:ext cx="60722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小明家在学校的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面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27077" y="4572008"/>
            <a:ext cx="6357982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家在学校的东面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069953" y="5786454"/>
            <a:ext cx="6357982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家在学校的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面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27077" y="5143512"/>
            <a:ext cx="7072362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家在学校的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面。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287252" y="4572008"/>
            <a:ext cx="107157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3200" spc="-300" dirty="0" smtClean="0">
                <a:solidFill>
                  <a:srgbClr val="FF0000"/>
                </a:solidFill>
              </a:rPr>
              <a:t>小红</a:t>
            </a:r>
            <a:endParaRPr lang="zh-CN" altLang="en-US" sz="3200" spc="-300" dirty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0628" y="4000504"/>
            <a:ext cx="78581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3200" spc="-300" dirty="0" smtClean="0">
                <a:solidFill>
                  <a:srgbClr val="FF0000"/>
                </a:solidFill>
              </a:rPr>
              <a:t>  北</a:t>
            </a:r>
            <a:endParaRPr lang="zh-CN" altLang="en-US" sz="3200" spc="-300" dirty="0">
              <a:solidFill>
                <a:srgbClr val="FF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785918" y="5143512"/>
            <a:ext cx="121444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3200" spc="-300" dirty="0" smtClean="0">
                <a:solidFill>
                  <a:srgbClr val="FF0000"/>
                </a:solidFill>
              </a:rPr>
              <a:t>    小丽</a:t>
            </a:r>
            <a:endParaRPr lang="zh-CN" altLang="en-US" sz="3200" spc="-300" dirty="0">
              <a:solidFill>
                <a:srgbClr val="FF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716276" y="5143512"/>
            <a:ext cx="5715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3200" spc="-300" dirty="0" smtClean="0">
                <a:solidFill>
                  <a:srgbClr val="FF0000"/>
                </a:solidFill>
              </a:rPr>
              <a:t>西</a:t>
            </a:r>
            <a:endParaRPr lang="zh-CN" altLang="en-US" sz="3200" spc="-300" dirty="0">
              <a:solidFill>
                <a:srgbClr val="FF0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000232" y="5786454"/>
            <a:ext cx="107157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3200" spc="-300" dirty="0" smtClean="0">
                <a:solidFill>
                  <a:srgbClr val="FF0000"/>
                </a:solidFill>
              </a:rPr>
              <a:t>小方  </a:t>
            </a:r>
            <a:endParaRPr lang="zh-CN" altLang="en-US" sz="3200" spc="-300" dirty="0">
              <a:solidFill>
                <a:srgbClr val="FF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787714" y="5786454"/>
            <a:ext cx="5715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3200" spc="-300" dirty="0" smtClean="0">
                <a:solidFill>
                  <a:srgbClr val="FF0000"/>
                </a:solidFill>
              </a:rPr>
              <a:t>南</a:t>
            </a:r>
            <a:endParaRPr lang="zh-CN" altLang="en-US" sz="3200" spc="-3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857224" y="571480"/>
            <a:ext cx="54292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先观察再填空。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571604" y="3714752"/>
            <a:ext cx="5929386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小猫住在小猴家的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面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</a:p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在小鸟家的（    ）面。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428728" y="4929198"/>
            <a:ext cx="6357982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小猴家的（      ）面是小鹿家，         </a:t>
            </a:r>
          </a:p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      ）面是小狗家。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8" name="图片 17" descr="nb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3042" y="1071546"/>
            <a:ext cx="6000792" cy="2609850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5143504" y="3714752"/>
            <a:ext cx="64294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3200" spc="-300" dirty="0" smtClean="0">
                <a:solidFill>
                  <a:srgbClr val="FF0000"/>
                </a:solidFill>
              </a:rPr>
              <a:t> 北</a:t>
            </a:r>
            <a:endParaRPr lang="zh-CN" altLang="en-US" sz="3200" spc="-300" dirty="0">
              <a:solidFill>
                <a:srgbClr val="FF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143372" y="4214818"/>
            <a:ext cx="5715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3200" spc="-300" dirty="0" smtClean="0">
                <a:solidFill>
                  <a:srgbClr val="FF0000"/>
                </a:solidFill>
              </a:rPr>
              <a:t>西</a:t>
            </a:r>
            <a:endParaRPr lang="zh-CN" altLang="en-US" sz="3200" spc="-300" dirty="0">
              <a:solidFill>
                <a:srgbClr val="FF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786182" y="4929198"/>
            <a:ext cx="71438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3200" spc="-300" dirty="0" smtClean="0">
                <a:solidFill>
                  <a:srgbClr val="FF0000"/>
                </a:solidFill>
              </a:rPr>
              <a:t> 西</a:t>
            </a:r>
            <a:endParaRPr lang="zh-CN" altLang="en-US" sz="3200" spc="-300" dirty="0">
              <a:solidFill>
                <a:srgbClr val="FF000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857356" y="5429264"/>
            <a:ext cx="71438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3200" spc="-300" dirty="0" smtClean="0">
                <a:solidFill>
                  <a:srgbClr val="FF0000"/>
                </a:solidFill>
              </a:rPr>
              <a:t> 东</a:t>
            </a:r>
            <a:endParaRPr lang="zh-CN" altLang="en-US" sz="3200" spc="-300" dirty="0">
              <a:solidFill>
                <a:srgbClr val="FF0000"/>
              </a:solidFill>
            </a:endParaRPr>
          </a:p>
        </p:txBody>
      </p:sp>
      <p:grpSp>
        <p:nvGrpSpPr>
          <p:cNvPr id="30" name="Group 16"/>
          <p:cNvGrpSpPr/>
          <p:nvPr/>
        </p:nvGrpSpPr>
        <p:grpSpPr bwMode="auto">
          <a:xfrm>
            <a:off x="6072198" y="5643578"/>
            <a:ext cx="1684338" cy="877887"/>
            <a:chOff x="2699" y="3612"/>
            <a:chExt cx="1061" cy="553"/>
          </a:xfrm>
        </p:grpSpPr>
        <p:pic>
          <p:nvPicPr>
            <p:cNvPr id="31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3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1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课 堂 小 结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4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5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785786" y="1500174"/>
            <a:ext cx="8072494" cy="1454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dirty="0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我们知道了地图通常是按“上北下南、    </a:t>
            </a:r>
            <a:endParaRPr lang="en-US" altLang="zh-CN" sz="3200" dirty="0" smtClean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左西右东”绘制的。</a:t>
            </a:r>
            <a:endParaRPr lang="zh-CN" altLang="zh-CN" sz="3200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85786" y="3143248"/>
            <a:ext cx="7890100" cy="1454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dirty="0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我们还能够用给定的一个方向辨认其余   </a:t>
            </a:r>
            <a:endParaRPr lang="en-US" altLang="zh-CN" sz="3200" dirty="0" smtClean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三个方向。</a:t>
            </a:r>
            <a:endParaRPr lang="zh-CN" altLang="zh-CN" sz="3200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7"/>
          <p:cNvGrpSpPr/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22533" name="AutoShape 1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4" name="Text Box 14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4" name="Group 18"/>
          <p:cNvGrpSpPr/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22536" name="AutoShape 15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7" name="Text Box 16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1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8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 Box 18">
              <a:hlinkClick r:id="" action="ppaction://hlinkshowjump?jump=firstslide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prstClr val="black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pic>
        <p:nvPicPr>
          <p:cNvPr id="41986" name="Picture 2" descr="D:\掘金2016\20160510北六上课件\图片\未标题-1 拷贝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43702" y="2714620"/>
            <a:ext cx="1357322" cy="2493685"/>
          </a:xfrm>
          <a:prstGeom prst="rect">
            <a:avLst/>
          </a:prstGeom>
          <a:noFill/>
        </p:spPr>
      </p:pic>
      <p:sp>
        <p:nvSpPr>
          <p:cNvPr id="21" name="云形标注 20"/>
          <p:cNvSpPr/>
          <p:nvPr/>
        </p:nvSpPr>
        <p:spPr>
          <a:xfrm>
            <a:off x="1285852" y="2928934"/>
            <a:ext cx="4714908" cy="1428760"/>
          </a:xfrm>
          <a:prstGeom prst="cloudCallout">
            <a:avLst>
              <a:gd name="adj1" fmla="val 63728"/>
              <a:gd name="adj2" fmla="val -1806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让我仔细想一想！</a:t>
            </a:r>
            <a:endParaRPr lang="zh-CN" altLang="en-US" sz="3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作 业 设 计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标题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357322" y="691202"/>
            <a:ext cx="6072230" cy="792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eaLnBrk="1" hangingPunct="1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cs typeface="+mn-cs"/>
              </a:rPr>
              <a:t>教材第</a:t>
            </a:r>
            <a:r>
              <a:rPr lang="en-US" altLang="zh-CN" sz="28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cs typeface="+mn-cs"/>
              </a:rPr>
              <a:t>5</a:t>
            </a:r>
            <a:r>
              <a:rPr lang="zh-CN" altLang="en-US" sz="28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cs typeface="+mn-cs"/>
              </a:rPr>
              <a:t>页练习一第</a:t>
            </a:r>
            <a:r>
              <a:rPr lang="en-US" altLang="zh-CN" sz="28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cs typeface="+mn-cs"/>
              </a:rPr>
              <a:t>3</a:t>
            </a:r>
            <a:r>
              <a:rPr lang="zh-CN" altLang="en-US" sz="28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cs typeface="+mn-cs"/>
              </a:rPr>
              <a:t>题。</a:t>
            </a:r>
            <a:r>
              <a:rPr lang="en-US" altLang="zh-CN" sz="28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cs typeface="+mn-cs"/>
              </a:rPr>
              <a:t> </a:t>
            </a:r>
            <a:r>
              <a:rPr lang="en-US" altLang="zh-CN" sz="2800" dirty="0" smtClean="0">
                <a:solidFill>
                  <a:schemeClr val="accent2"/>
                </a:solidFill>
                <a:latin typeface="华文楷体" pitchFamily="2" charset="-122"/>
                <a:ea typeface="华文楷体" pitchFamily="2" charset="-122"/>
              </a:rPr>
              <a:t/>
            </a:r>
            <a:br>
              <a:rPr lang="en-US" altLang="zh-CN" sz="2800" dirty="0" smtClean="0">
                <a:solidFill>
                  <a:schemeClr val="accent2"/>
                </a:solidFill>
                <a:latin typeface="华文楷体" pitchFamily="2" charset="-122"/>
                <a:ea typeface="华文楷体" pitchFamily="2" charset="-122"/>
              </a:rPr>
            </a:br>
            <a:r>
              <a:rPr lang="zh-CN" altLang="en-US" sz="2800" dirty="0" smtClean="0">
                <a:latin typeface="宋体" panose="02010600030101010101" pitchFamily="2" charset="-122"/>
              </a:rPr>
              <a:t/>
            </a:r>
            <a:br>
              <a:rPr lang="zh-CN" altLang="en-US" sz="2800" dirty="0" smtClean="0">
                <a:latin typeface="宋体" panose="02010600030101010101" pitchFamily="2" charset="-122"/>
              </a:rPr>
            </a:br>
            <a:endParaRPr lang="zh-CN" altLang="en-US" sz="2800" dirty="0" smtClean="0">
              <a:latin typeface="宋体" panose="02010600030101010101" pitchFamily="2" charset="-122"/>
            </a:endParaRPr>
          </a:p>
        </p:txBody>
      </p:sp>
      <p:grpSp>
        <p:nvGrpSpPr>
          <p:cNvPr id="11" name="Group 38"/>
          <p:cNvGrpSpPr/>
          <p:nvPr/>
        </p:nvGrpSpPr>
        <p:grpSpPr bwMode="auto">
          <a:xfrm>
            <a:off x="3714744" y="71414"/>
            <a:ext cx="1800225" cy="792162"/>
            <a:chOff x="1066" y="2795"/>
            <a:chExt cx="1134" cy="499"/>
          </a:xfrm>
        </p:grpSpPr>
        <p:sp>
          <p:nvSpPr>
            <p:cNvPr id="23555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3556" name="Text Box 40"/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sp>
        <p:nvSpPr>
          <p:cNvPr id="28" name="标题 1"/>
          <p:cNvSpPr txBox="1">
            <a:spLocks noChangeArrowheads="1"/>
          </p:cNvSpPr>
          <p:nvPr/>
        </p:nvSpPr>
        <p:spPr bwMode="auto">
          <a:xfrm>
            <a:off x="785786" y="1428736"/>
            <a:ext cx="642942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 sz="2800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3.</a:t>
            </a:r>
          </a:p>
        </p:txBody>
      </p:sp>
      <p:pic>
        <p:nvPicPr>
          <p:cNvPr id="14" name="图片 13" descr="ffs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7322" y="1405582"/>
            <a:ext cx="6572296" cy="335758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63550" y="5048885"/>
            <a:ext cx="90392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邮局在公园的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面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学校在公园的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面。 </a:t>
            </a:r>
            <a:endParaRPr lang="zh-CN" altLang="en-US" sz="28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01600" y="5572125"/>
            <a:ext cx="911542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小娟家在学校的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面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小娟家在小峰家</a:t>
            </a:r>
          </a:p>
          <a:p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的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面。 </a:t>
            </a:r>
            <a:endParaRPr lang="zh-CN" altLang="en-US" sz="28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357586" y="5048920"/>
            <a:ext cx="57150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2800" spc="-300" dirty="0" smtClean="0">
                <a:solidFill>
                  <a:srgbClr val="FF0000"/>
                </a:solidFill>
              </a:rPr>
              <a:t>东</a:t>
            </a:r>
            <a:endParaRPr lang="zh-CN" altLang="en-US" sz="2800" spc="-300" dirty="0">
              <a:solidFill>
                <a:srgbClr val="FF0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858048" y="5048920"/>
            <a:ext cx="57150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2800" spc="-300" dirty="0" smtClean="0">
                <a:solidFill>
                  <a:srgbClr val="FF0000"/>
                </a:solidFill>
              </a:rPr>
              <a:t>北</a:t>
            </a:r>
            <a:endParaRPr lang="zh-CN" altLang="en-US" sz="2800" spc="-300" dirty="0">
              <a:solidFill>
                <a:srgbClr val="FF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714744" y="5572140"/>
            <a:ext cx="57150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2800" spc="-300" dirty="0" smtClean="0">
                <a:solidFill>
                  <a:srgbClr val="FF0000"/>
                </a:solidFill>
              </a:rPr>
              <a:t>南</a:t>
            </a:r>
            <a:endParaRPr lang="zh-CN" altLang="en-US" sz="2800" spc="-300" dirty="0">
              <a:solidFill>
                <a:srgbClr val="FF00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85200" y="6002035"/>
            <a:ext cx="57150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2800" spc="-300" dirty="0" smtClean="0">
                <a:solidFill>
                  <a:srgbClr val="FF0000"/>
                </a:solidFill>
              </a:rPr>
              <a:t>东</a:t>
            </a:r>
            <a:endParaRPr lang="zh-CN" altLang="en-US" sz="2800" spc="-3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3" grpId="0"/>
      <p:bldP spid="24" grpId="0"/>
      <p:bldP spid="25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演示文稿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38100"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演示文稿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1240</Words>
  <Application>WPS 演示</Application>
  <PresentationFormat>全屏显示(4:3)</PresentationFormat>
  <Paragraphs>228</Paragraphs>
  <Slides>24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24</vt:i4>
      </vt:variant>
    </vt:vector>
  </HeadingPairs>
  <TitlesOfParts>
    <vt:vector size="27" baseType="lpstr">
      <vt:lpstr>Office 主题</vt:lpstr>
      <vt:lpstr>演示文稿1</vt:lpstr>
      <vt:lpstr>1_演示文稿1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教材第5页练习一第3题。   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人教版数学三年级下册第1单元</dc:title>
  <dc:creator>吉林梓翰教育图书有限公司</dc:creator>
  <cp:lastModifiedBy>lenovop</cp:lastModifiedBy>
  <cp:revision>710</cp:revision>
  <dcterms:created xsi:type="dcterms:W3CDTF">2015-11-21T07:20:00Z</dcterms:created>
  <dcterms:modified xsi:type="dcterms:W3CDTF">2021-11-01T03:11:15Z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